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86" r:id="rId2"/>
    <p:sldId id="298" r:id="rId3"/>
    <p:sldId id="299" r:id="rId4"/>
    <p:sldId id="297" r:id="rId5"/>
    <p:sldId id="287" r:id="rId6"/>
    <p:sldId id="288" r:id="rId7"/>
    <p:sldId id="289" r:id="rId8"/>
    <p:sldId id="294" r:id="rId9"/>
    <p:sldId id="295" r:id="rId10"/>
    <p:sldId id="296" r:id="rId11"/>
    <p:sldId id="300" r:id="rId12"/>
    <p:sldId id="301" r:id="rId13"/>
    <p:sldId id="284"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p:cViewPr varScale="1">
        <p:scale>
          <a:sx n="108" d="100"/>
          <a:sy n="108" d="100"/>
        </p:scale>
        <p:origin x="-1710"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9B58D20E-11D3-48AC-8BC0-8B2C9D026D05}" type="datetimeFigureOut">
              <a:rPr lang="en-US" smtClean="0"/>
              <a:pPr/>
              <a:t>10/4/2016</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865C27ED-5B77-41E4-9DA8-25DA1D2770E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58D20E-11D3-48AC-8BC0-8B2C9D026D05}"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5C27ED-5B77-41E4-9DA8-25DA1D2770E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B58D20E-11D3-48AC-8BC0-8B2C9D026D05}" type="datetimeFigureOut">
              <a:rPr lang="en-US" smtClean="0"/>
              <a:pPr/>
              <a:t>10/4/2016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5C27ED-5B77-41E4-9DA8-25DA1D2770E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9B58D20E-11D3-48AC-8BC0-8B2C9D026D05}" type="datetimeFigureOut">
              <a:rPr lang="en-US" smtClean="0"/>
              <a:pPr/>
              <a:t>10/4/2016</a:t>
            </a:fld>
            <a:endParaRPr lang="en-US"/>
          </a:p>
        </p:txBody>
      </p:sp>
      <p:sp>
        <p:nvSpPr>
          <p:cNvPr id="9" name="Slide Number Placeholder 8"/>
          <p:cNvSpPr>
            <a:spLocks noGrp="1"/>
          </p:cNvSpPr>
          <p:nvPr>
            <p:ph type="sldNum" sz="quarter" idx="15"/>
          </p:nvPr>
        </p:nvSpPr>
        <p:spPr/>
        <p:txBody>
          <a:bodyPr rtlCol="0"/>
          <a:lstStyle/>
          <a:p>
            <a:fld id="{865C27ED-5B77-41E4-9DA8-25DA1D2770E7}" type="slidenum">
              <a:rPr lang="en-US" smtClean="0"/>
              <a:pPr/>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9B58D20E-11D3-48AC-8BC0-8B2C9D026D05}" type="datetimeFigureOut">
              <a:rPr lang="en-US" smtClean="0"/>
              <a:pPr/>
              <a:t>10/4/2016</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865C27ED-5B77-41E4-9DA8-25DA1D2770E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9B58D20E-11D3-48AC-8BC0-8B2C9D026D05}" type="datetimeFigureOut">
              <a:rPr lang="en-US" smtClean="0"/>
              <a:pPr/>
              <a:t>10/4/2016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5C27ED-5B77-41E4-9DA8-25DA1D2770E7}" type="slidenum">
              <a:rPr lang="en-US" smtClean="0"/>
              <a:pPr/>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B58D20E-11D3-48AC-8BC0-8B2C9D026D05}" type="datetimeFigureOut">
              <a:rPr lang="en-US" smtClean="0"/>
              <a:pPr/>
              <a:t>10/4/2016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5C27ED-5B77-41E4-9DA8-25DA1D2770E7}" type="slidenum">
              <a:rPr lang="en-US" smtClean="0"/>
              <a:pPr/>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9B58D20E-11D3-48AC-8BC0-8B2C9D026D05}" type="datetimeFigureOut">
              <a:rPr lang="en-US" smtClean="0"/>
              <a:pPr/>
              <a:t>10/4/2016</a:t>
            </a:fld>
            <a:endParaRPr lang="en-US"/>
          </a:p>
        </p:txBody>
      </p:sp>
      <p:sp>
        <p:nvSpPr>
          <p:cNvPr id="7" name="Slide Number Placeholder 6"/>
          <p:cNvSpPr>
            <a:spLocks noGrp="1"/>
          </p:cNvSpPr>
          <p:nvPr>
            <p:ph type="sldNum" sz="quarter" idx="11"/>
          </p:nvPr>
        </p:nvSpPr>
        <p:spPr/>
        <p:txBody>
          <a:bodyPr rtlCol="0"/>
          <a:lstStyle/>
          <a:p>
            <a:fld id="{865C27ED-5B77-41E4-9DA8-25DA1D2770E7}" type="slidenum">
              <a:rPr lang="en-US" smtClean="0"/>
              <a:pPr/>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58D20E-11D3-48AC-8BC0-8B2C9D026D05}" type="datetimeFigureOut">
              <a:rPr lang="en-US" smtClean="0"/>
              <a:pPr/>
              <a:t>10/4/2016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5C27ED-5B77-41E4-9DA8-25DA1D2770E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9B58D20E-11D3-48AC-8BC0-8B2C9D026D05}" type="datetimeFigureOut">
              <a:rPr lang="en-US" smtClean="0"/>
              <a:pPr/>
              <a:t>10/4/2016</a:t>
            </a:fld>
            <a:endParaRPr lang="en-US"/>
          </a:p>
        </p:txBody>
      </p:sp>
      <p:sp>
        <p:nvSpPr>
          <p:cNvPr id="22" name="Slide Number Placeholder 21"/>
          <p:cNvSpPr>
            <a:spLocks noGrp="1"/>
          </p:cNvSpPr>
          <p:nvPr>
            <p:ph type="sldNum" sz="quarter" idx="15"/>
          </p:nvPr>
        </p:nvSpPr>
        <p:spPr/>
        <p:txBody>
          <a:bodyPr rtlCol="0"/>
          <a:lstStyle/>
          <a:p>
            <a:fld id="{865C27ED-5B77-41E4-9DA8-25DA1D2770E7}" type="slidenum">
              <a:rPr lang="en-US" smtClean="0"/>
              <a:pPr/>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9B58D20E-11D3-48AC-8BC0-8B2C9D026D05}" type="datetimeFigureOut">
              <a:rPr lang="en-US" smtClean="0"/>
              <a:pPr/>
              <a:t>10/4/2016</a:t>
            </a:fld>
            <a:endParaRPr lang="en-US"/>
          </a:p>
        </p:txBody>
      </p:sp>
      <p:sp>
        <p:nvSpPr>
          <p:cNvPr id="18" name="Slide Number Placeholder 17"/>
          <p:cNvSpPr>
            <a:spLocks noGrp="1"/>
          </p:cNvSpPr>
          <p:nvPr>
            <p:ph type="sldNum" sz="quarter" idx="11"/>
          </p:nvPr>
        </p:nvSpPr>
        <p:spPr/>
        <p:txBody>
          <a:bodyPr rtlCol="0"/>
          <a:lstStyle/>
          <a:p>
            <a:fld id="{865C27ED-5B77-41E4-9DA8-25DA1D2770E7}" type="slidenum">
              <a:rPr lang="en-US" smtClean="0"/>
              <a:pPr/>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B58D20E-11D3-48AC-8BC0-8B2C9D026D05}" type="datetimeFigureOut">
              <a:rPr lang="en-US" smtClean="0"/>
              <a:pPr/>
              <a:t>10/4/2016</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65C27ED-5B77-41E4-9DA8-25DA1D2770E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File:Dr.Khader,_Food_and_nutrient_expert,Mysore.jpg" TargetMode="External"/><Relationship Id="rId2" Type="http://schemas.openxmlformats.org/officeDocument/2006/relationships/hyperlink" Target="http://www.navdanya.org/" TargetMode="External"/><Relationship Id="rId1" Type="http://schemas.openxmlformats.org/officeDocument/2006/relationships/slideLayout" Target="../slideLayouts/slideLayout2.xml"/><Relationship Id="rId4" Type="http://schemas.openxmlformats.org/officeDocument/2006/relationships/hyperlink" Target="https://www.youtube.com/watch?v=uSLUd0veioU"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7772400" cy="1143000"/>
          </a:xfrm>
          <a:prstGeom prst="rect">
            <a:avLst/>
          </a:prstGeom>
        </p:spPr>
        <p:txBody>
          <a:bodyPr vert="horz" anchor="b">
            <a:normAutofit lnSpcReduction="10000"/>
          </a:bodyPr>
          <a:lstStyle/>
          <a:p>
            <a:pPr lvl="0" algn="ctr">
              <a:spcBef>
                <a:spcPct val="0"/>
              </a:spcBef>
              <a:defRPr/>
            </a:pPr>
            <a:r>
              <a:rPr lang="en-US" sz="4000" cap="small" dirty="0" smtClean="0">
                <a:solidFill>
                  <a:schemeClr val="accent3"/>
                </a:solidFill>
                <a:latin typeface="+mj-lt"/>
                <a:ea typeface="+mj-ea"/>
                <a:cs typeface="+mj-cs"/>
              </a:rPr>
              <a:t>Who Controls Your Food?</a:t>
            </a:r>
            <a:r>
              <a:rPr kumimoji="0" lang="en-US" sz="4000" b="0" i="0" u="none" strike="noStrike" kern="1200" cap="small" spc="0" normalizeH="0" baseline="0" noProof="0" dirty="0" smtClean="0">
                <a:ln>
                  <a:noFill/>
                </a:ln>
                <a:solidFill>
                  <a:schemeClr val="accent3"/>
                </a:solidFill>
                <a:effectLst/>
                <a:uLnTx/>
                <a:uFillTx/>
                <a:latin typeface="+mj-lt"/>
                <a:ea typeface="+mj-ea"/>
                <a:cs typeface="+mj-cs"/>
              </a:rPr>
              <a:t/>
            </a:r>
            <a:br>
              <a:rPr kumimoji="0" lang="en-US" sz="4000" b="0" i="0" u="none" strike="noStrike" kern="1200" cap="small" spc="0" normalizeH="0" baseline="0" noProof="0" dirty="0" smtClean="0">
                <a:ln>
                  <a:noFill/>
                </a:ln>
                <a:solidFill>
                  <a:schemeClr val="accent3"/>
                </a:solidFill>
                <a:effectLst/>
                <a:uLnTx/>
                <a:uFillTx/>
                <a:latin typeface="+mj-lt"/>
                <a:ea typeface="+mj-ea"/>
                <a:cs typeface="+mj-cs"/>
              </a:rPr>
            </a:br>
            <a:endParaRPr kumimoji="0" lang="en-US" sz="3000" b="0" i="0" u="none" strike="noStrike" kern="1200" cap="small" spc="0" normalizeH="0" baseline="0" noProof="0" dirty="0">
              <a:ln>
                <a:noFill/>
              </a:ln>
              <a:solidFill>
                <a:schemeClr val="tx2"/>
              </a:solidFill>
              <a:effectLst/>
              <a:uLnTx/>
              <a:uFillTx/>
              <a:latin typeface="+mj-lt"/>
              <a:ea typeface="+mj-ea"/>
              <a:cs typeface="+mj-cs"/>
            </a:endParaRPr>
          </a:p>
        </p:txBody>
      </p:sp>
      <p:sp>
        <p:nvSpPr>
          <p:cNvPr id="3" name="Subtitle 2"/>
          <p:cNvSpPr txBox="1">
            <a:spLocks/>
          </p:cNvSpPr>
          <p:nvPr/>
        </p:nvSpPr>
        <p:spPr>
          <a:xfrm>
            <a:off x="0" y="838200"/>
            <a:ext cx="8534400" cy="1295400"/>
          </a:xfrm>
          <a:prstGeom prst="rect">
            <a:avLst/>
          </a:prstGeom>
        </p:spPr>
        <p:txBody>
          <a:bodyPr vert="horz">
            <a:normAutofit fontScale="47500" lnSpcReduction="20000"/>
          </a:bodyPr>
          <a:lstStyle/>
          <a:p>
            <a:pPr marL="274320" lvl="0" indent="-274320" algn="just">
              <a:lnSpc>
                <a:spcPct val="170000"/>
              </a:lnSpc>
              <a:spcBef>
                <a:spcPts val="600"/>
              </a:spcBef>
              <a:buClr>
                <a:schemeClr val="accent1"/>
              </a:buClr>
              <a:buSzPct val="70000"/>
              <a:defRPr/>
            </a:pPr>
            <a:r>
              <a:rPr lang="en-US" sz="4400" dirty="0" smtClean="0"/>
              <a:t>   Just observe these : Large Malls, Hypermarket, Your Buy &amp; Save shops in neighborhood What you see as you enter ????</a:t>
            </a:r>
            <a:endParaRPr kumimoji="0" lang="en-US" sz="4400" b="0" i="0" u="none" strike="noStrike" kern="1200" cap="none" spc="0" normalizeH="0" baseline="0" noProof="0" dirty="0">
              <a:ln>
                <a:noFill/>
              </a:ln>
              <a:solidFill>
                <a:schemeClr val="accent3"/>
              </a:solidFill>
              <a:effectLst/>
              <a:uLnTx/>
              <a:uFillTx/>
              <a:latin typeface="+mn-lt"/>
              <a:ea typeface="+mn-ea"/>
              <a:cs typeface="+mn-cs"/>
            </a:endParaRPr>
          </a:p>
        </p:txBody>
      </p:sp>
      <p:sp>
        <p:nvSpPr>
          <p:cNvPr id="4" name="TextBox 3"/>
          <p:cNvSpPr txBox="1"/>
          <p:nvPr/>
        </p:nvSpPr>
        <p:spPr>
          <a:xfrm>
            <a:off x="4572000" y="1828800"/>
            <a:ext cx="184731" cy="369332"/>
          </a:xfrm>
          <a:prstGeom prst="rect">
            <a:avLst/>
          </a:prstGeom>
          <a:noFill/>
        </p:spPr>
        <p:txBody>
          <a:bodyPr wrap="none" rtlCol="0">
            <a:spAutoFit/>
          </a:bodyPr>
          <a:lstStyle/>
          <a:p>
            <a:endParaRPr lang="en-US" dirty="0"/>
          </a:p>
        </p:txBody>
      </p:sp>
      <p:pic>
        <p:nvPicPr>
          <p:cNvPr id="1028" name="Picture 4" descr="Image result for millets pictures with names"/>
          <p:cNvPicPr>
            <a:picLocks noChangeAspect="1" noChangeArrowheads="1"/>
          </p:cNvPicPr>
          <p:nvPr/>
        </p:nvPicPr>
        <p:blipFill>
          <a:blip r:embed="rId2" cstate="print"/>
          <a:srcRect/>
          <a:stretch>
            <a:fillRect/>
          </a:stretch>
        </p:blipFill>
        <p:spPr bwMode="auto">
          <a:xfrm>
            <a:off x="-22174200" y="-12496800"/>
            <a:ext cx="5486400" cy="4114800"/>
          </a:xfrm>
          <a:prstGeom prst="rect">
            <a:avLst/>
          </a:prstGeom>
          <a:noFill/>
        </p:spPr>
      </p:pic>
      <p:sp>
        <p:nvSpPr>
          <p:cNvPr id="13" name="TextBox 12"/>
          <p:cNvSpPr txBox="1"/>
          <p:nvPr/>
        </p:nvSpPr>
        <p:spPr>
          <a:xfrm>
            <a:off x="4724400" y="2133600"/>
            <a:ext cx="3200400" cy="2031325"/>
          </a:xfrm>
          <a:prstGeom prst="rect">
            <a:avLst/>
          </a:prstGeom>
          <a:noFill/>
        </p:spPr>
        <p:txBody>
          <a:bodyPr wrap="square" rtlCol="0">
            <a:spAutoFit/>
          </a:bodyPr>
          <a:lstStyle/>
          <a:p>
            <a:pPr marL="342900" indent="-342900">
              <a:buAutoNum type="arabicPeriod"/>
            </a:pPr>
            <a:r>
              <a:rPr lang="en-US" dirty="0" smtClean="0"/>
              <a:t>Heap of Rice packets </a:t>
            </a:r>
          </a:p>
          <a:p>
            <a:pPr marL="342900" indent="-342900">
              <a:buAutoNum type="arabicPeriod"/>
            </a:pPr>
            <a:r>
              <a:rPr lang="en-US" dirty="0" smtClean="0"/>
              <a:t>Heap of Wheat packets </a:t>
            </a:r>
          </a:p>
          <a:p>
            <a:pPr marL="342900" indent="-342900">
              <a:buAutoNum type="arabicPeriod"/>
            </a:pPr>
            <a:r>
              <a:rPr lang="en-US" dirty="0" smtClean="0"/>
              <a:t>Attractive Oil Cans / bottles</a:t>
            </a:r>
          </a:p>
          <a:p>
            <a:pPr marL="342900" indent="-342900">
              <a:buAutoNum type="arabicPeriod"/>
            </a:pPr>
            <a:r>
              <a:rPr lang="en-US" dirty="0" smtClean="0"/>
              <a:t>Sugar </a:t>
            </a:r>
          </a:p>
          <a:p>
            <a:pPr marL="342900" indent="-342900">
              <a:buAutoNum type="arabicPeriod"/>
            </a:pPr>
            <a:r>
              <a:rPr lang="en-US" dirty="0" smtClean="0"/>
              <a:t>Offers for </a:t>
            </a:r>
            <a:r>
              <a:rPr lang="en-US" dirty="0" err="1" smtClean="0"/>
              <a:t>combi</a:t>
            </a:r>
            <a:r>
              <a:rPr lang="en-US" dirty="0" smtClean="0"/>
              <a:t> packs consisting above all </a:t>
            </a:r>
            <a:endParaRPr lang="en-US" dirty="0"/>
          </a:p>
        </p:txBody>
      </p:sp>
      <p:sp>
        <p:nvSpPr>
          <p:cNvPr id="14" name="Subtitle 2"/>
          <p:cNvSpPr txBox="1">
            <a:spLocks/>
          </p:cNvSpPr>
          <p:nvPr/>
        </p:nvSpPr>
        <p:spPr>
          <a:xfrm>
            <a:off x="304800" y="4343400"/>
            <a:ext cx="8382000" cy="1981200"/>
          </a:xfrm>
          <a:prstGeom prst="rect">
            <a:avLst/>
          </a:prstGeom>
        </p:spPr>
        <p:txBody>
          <a:bodyPr vert="horz">
            <a:normAutofit fontScale="40000" lnSpcReduction="20000"/>
          </a:bodyPr>
          <a:lstStyle/>
          <a:p>
            <a:pPr marL="274320" lvl="0" indent="-274320" algn="just">
              <a:lnSpc>
                <a:spcPct val="170000"/>
              </a:lnSpc>
              <a:spcBef>
                <a:spcPts val="600"/>
              </a:spcBef>
              <a:buClr>
                <a:schemeClr val="accent1"/>
              </a:buClr>
              <a:buSzPct val="70000"/>
              <a:defRPr/>
            </a:pPr>
            <a:r>
              <a:rPr lang="en-US" sz="4400" dirty="0" smtClean="0"/>
              <a:t>   How Come rice is available for Rs.1 per Kg while it takes Rs. 25 + for producing 1 kg of rice.?? Same is true for wheat. Who is forcing farmers to turn into Sugar cane farming ? Who has replaced our healthy </a:t>
            </a:r>
            <a:r>
              <a:rPr lang="en-US" sz="4400" dirty="0" err="1" smtClean="0"/>
              <a:t>Jagery</a:t>
            </a:r>
            <a:r>
              <a:rPr lang="en-US" sz="4400" dirty="0" smtClean="0"/>
              <a:t> with white sugar?</a:t>
            </a:r>
            <a:endParaRPr kumimoji="0" lang="en-US" sz="4400" b="0" i="0" u="none" strike="noStrike" kern="1200" cap="none" spc="0" normalizeH="0" baseline="0" noProof="0" dirty="0">
              <a:ln>
                <a:noFill/>
              </a:ln>
              <a:solidFill>
                <a:schemeClr val="accent3"/>
              </a:solidFill>
              <a:effectLst/>
              <a:uLnTx/>
              <a:uFillTx/>
              <a:latin typeface="+mn-lt"/>
              <a:ea typeface="+mn-ea"/>
              <a:cs typeface="+mn-cs"/>
            </a:endParaRPr>
          </a:p>
        </p:txBody>
      </p:sp>
      <p:pic>
        <p:nvPicPr>
          <p:cNvPr id="9" name="Picture 8" descr="big_basket.jpg"/>
          <p:cNvPicPr>
            <a:picLocks noChangeAspect="1"/>
          </p:cNvPicPr>
          <p:nvPr/>
        </p:nvPicPr>
        <p:blipFill>
          <a:blip r:embed="rId3" cstate="print"/>
          <a:stretch>
            <a:fillRect/>
          </a:stretch>
        </p:blipFill>
        <p:spPr>
          <a:xfrm>
            <a:off x="457200" y="2133600"/>
            <a:ext cx="3848100" cy="184785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152400"/>
            <a:ext cx="6705600" cy="609600"/>
          </a:xfrm>
          <a:prstGeom prst="rect">
            <a:avLst/>
          </a:prstGeom>
        </p:spPr>
        <p:txBody>
          <a:bodyPr vert="horz" anchor="b">
            <a:normAutofit fontScale="90000" lnSpcReduction="10000"/>
          </a:bodyPr>
          <a:lstStyle/>
          <a:p>
            <a:pPr lvl="0">
              <a:spcBef>
                <a:spcPct val="0"/>
              </a:spcBef>
              <a:defRPr/>
            </a:pPr>
            <a:r>
              <a:rPr lang="en-US" sz="4000" b="1" cap="small" dirty="0" smtClean="0">
                <a:solidFill>
                  <a:srgbClr val="00B050"/>
                </a:solidFill>
              </a:rPr>
              <a:t> Impact of OMM a Day !!!!</a:t>
            </a:r>
            <a:endParaRPr kumimoji="0" lang="en-US" sz="3000" b="1" i="0" u="none" strike="noStrike" kern="1200" cap="small" spc="0" normalizeH="0" baseline="0" noProof="0" dirty="0">
              <a:ln>
                <a:noFill/>
              </a:ln>
              <a:solidFill>
                <a:schemeClr val="tx2"/>
              </a:solidFill>
              <a:effectLst/>
              <a:uLnTx/>
              <a:uFillTx/>
              <a:latin typeface="+mj-lt"/>
              <a:ea typeface="+mj-ea"/>
              <a:cs typeface="+mj-cs"/>
            </a:endParaRPr>
          </a:p>
        </p:txBody>
      </p:sp>
      <p:sp>
        <p:nvSpPr>
          <p:cNvPr id="20494" name="AutoShape 14"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496" name="AutoShape 16"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 name="Subtitle 2"/>
          <p:cNvSpPr txBox="1">
            <a:spLocks/>
          </p:cNvSpPr>
          <p:nvPr/>
        </p:nvSpPr>
        <p:spPr>
          <a:xfrm>
            <a:off x="381000" y="3810000"/>
            <a:ext cx="7924800" cy="2819400"/>
          </a:xfrm>
          <a:prstGeom prst="rect">
            <a:avLst/>
          </a:prstGeom>
        </p:spPr>
        <p:txBody>
          <a:bodyPr vert="horz">
            <a:normAutofit fontScale="32500" lnSpcReduction="20000"/>
          </a:bodyPr>
          <a:lstStyle/>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4400" b="1" i="0" u="none" strike="noStrike" kern="1200" cap="none" spc="0" normalizeH="0" baseline="0" noProof="0" dirty="0" smtClean="0">
                <a:ln>
                  <a:noFill/>
                </a:ln>
                <a:solidFill>
                  <a:srgbClr val="C00000"/>
                </a:solidFill>
                <a:effectLst/>
                <a:uLnTx/>
                <a:uFillTx/>
                <a:latin typeface="+mn-lt"/>
                <a:ea typeface="+mn-ea"/>
                <a:cs typeface="+mn-cs"/>
              </a:rPr>
              <a:t>Your Get : </a:t>
            </a:r>
          </a:p>
          <a:p>
            <a:pPr marL="0" marR="0" lvl="0" indent="0" algn="just" defTabSz="914400" rtl="0" eaLnBrk="1" fontAlgn="auto" latinLnBrk="0" hangingPunct="1">
              <a:lnSpc>
                <a:spcPct val="100000"/>
              </a:lnSpc>
              <a:spcBef>
                <a:spcPts val="600"/>
              </a:spcBef>
              <a:spcAft>
                <a:spcPts val="0"/>
              </a:spcAft>
              <a:buClr>
                <a:schemeClr val="accent1"/>
              </a:buClr>
              <a:buSzPct val="70000"/>
              <a:buFont typeface="Arial" pitchFamily="34" charset="0"/>
              <a:buChar char="•"/>
              <a:tabLst/>
              <a:defRPr/>
            </a:pPr>
            <a:r>
              <a:rPr lang="en-US" sz="4400" b="1" dirty="0" smtClean="0">
                <a:solidFill>
                  <a:srgbClr val="C00000"/>
                </a:solidFill>
              </a:rPr>
              <a:t> </a:t>
            </a:r>
            <a:r>
              <a:rPr kumimoji="0" lang="en-US" sz="4400" b="1" i="0" u="none" strike="noStrike" kern="1200" cap="none" spc="0" normalizeH="0" baseline="0" noProof="0" dirty="0" smtClean="0">
                <a:ln>
                  <a:noFill/>
                </a:ln>
                <a:solidFill>
                  <a:schemeClr val="tx1">
                    <a:lumMod val="95000"/>
                    <a:lumOff val="5000"/>
                  </a:schemeClr>
                </a:solidFill>
                <a:effectLst/>
                <a:uLnTx/>
                <a:uFillTx/>
                <a:latin typeface="+mn-lt"/>
                <a:ea typeface="+mn-ea"/>
                <a:cs typeface="+mn-cs"/>
              </a:rPr>
              <a:t>Wealth </a:t>
            </a:r>
          </a:p>
          <a:p>
            <a:pPr marL="0" marR="0" lvl="0" indent="0" algn="just" defTabSz="914400" rtl="0" eaLnBrk="1" fontAlgn="auto" latinLnBrk="0" hangingPunct="1">
              <a:lnSpc>
                <a:spcPct val="100000"/>
              </a:lnSpc>
              <a:spcBef>
                <a:spcPts val="600"/>
              </a:spcBef>
              <a:spcAft>
                <a:spcPts val="0"/>
              </a:spcAft>
              <a:buClr>
                <a:schemeClr val="accent1"/>
              </a:buClr>
              <a:buSzPct val="70000"/>
              <a:buFont typeface="Arial" pitchFamily="34" charset="0"/>
              <a:buChar char="•"/>
              <a:tabLst/>
              <a:defRPr/>
            </a:pPr>
            <a:r>
              <a:rPr lang="en-US" sz="4400" b="1" dirty="0" smtClean="0">
                <a:solidFill>
                  <a:schemeClr val="tx1">
                    <a:lumMod val="95000"/>
                    <a:lumOff val="5000"/>
                  </a:schemeClr>
                </a:solidFill>
              </a:rPr>
              <a:t> </a:t>
            </a:r>
            <a:r>
              <a:rPr kumimoji="0" lang="en-US" sz="4400" b="1" i="0" u="none" strike="noStrike" kern="1200" cap="none" spc="0" normalizeH="0" baseline="0" noProof="0" dirty="0" smtClean="0">
                <a:ln>
                  <a:noFill/>
                </a:ln>
                <a:solidFill>
                  <a:schemeClr val="tx1">
                    <a:lumMod val="95000"/>
                    <a:lumOff val="5000"/>
                  </a:schemeClr>
                </a:solidFill>
                <a:effectLst/>
                <a:uLnTx/>
                <a:uFillTx/>
                <a:latin typeface="+mn-lt"/>
                <a:ea typeface="+mn-ea"/>
                <a:cs typeface="+mn-cs"/>
              </a:rPr>
              <a:t>Save</a:t>
            </a:r>
            <a:r>
              <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rPr>
              <a:t> time, effort and money by saying goodbye to frequent  </a:t>
            </a:r>
            <a:r>
              <a:rPr lang="en-US" sz="4400" b="1" noProof="0" dirty="0" smtClean="0">
                <a:solidFill>
                  <a:schemeClr val="tx1">
                    <a:lumMod val="95000"/>
                    <a:lumOff val="5000"/>
                  </a:schemeClr>
                </a:solidFill>
              </a:rPr>
              <a:t> </a:t>
            </a:r>
            <a:r>
              <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rPr>
              <a:t>hospital visit. </a:t>
            </a:r>
          </a:p>
          <a:p>
            <a:pPr lvl="0" algn="just">
              <a:spcBef>
                <a:spcPts val="600"/>
              </a:spcBef>
              <a:buClr>
                <a:schemeClr val="accent1"/>
              </a:buClr>
              <a:buSzPct val="70000"/>
              <a:buFont typeface="Arial" pitchFamily="34" charset="0"/>
              <a:buChar char="•"/>
              <a:defRPr/>
            </a:pPr>
            <a:r>
              <a:rPr lang="en-US" sz="4400" b="1" dirty="0" smtClean="0">
                <a:solidFill>
                  <a:schemeClr val="tx1">
                    <a:lumMod val="95000"/>
                    <a:lumOff val="5000"/>
                  </a:schemeClr>
                </a:solidFill>
              </a:rPr>
              <a:t>Diabetic </a:t>
            </a:r>
            <a:r>
              <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rPr>
              <a:t>is curable with this</a:t>
            </a:r>
            <a:r>
              <a:rPr lang="en-US" sz="4400" b="1" dirty="0" smtClean="0">
                <a:solidFill>
                  <a:schemeClr val="tx1">
                    <a:lumMod val="95000"/>
                    <a:lumOff val="5000"/>
                  </a:schemeClr>
                </a:solidFill>
              </a:rPr>
              <a:t> Millet Diet alone, if you don’t have you will never get it </a:t>
            </a:r>
          </a:p>
          <a:p>
            <a:pPr lvl="0" algn="just">
              <a:spcBef>
                <a:spcPts val="600"/>
              </a:spcBef>
              <a:buClr>
                <a:schemeClr val="accent1"/>
              </a:buClr>
              <a:buSzPct val="70000"/>
              <a:buFont typeface="Arial" pitchFamily="34" charset="0"/>
              <a:buChar char="•"/>
              <a:defRPr/>
            </a:pPr>
            <a:r>
              <a:rPr lang="en-US" sz="4400" b="1" dirty="0" smtClean="0">
                <a:solidFill>
                  <a:schemeClr val="tx1">
                    <a:lumMod val="95000"/>
                    <a:lumOff val="5000"/>
                  </a:schemeClr>
                </a:solidFill>
              </a:rPr>
              <a:t> It saves millions of liters of water every year – by stopping </a:t>
            </a:r>
            <a:r>
              <a:rPr lang="en-US" sz="4400" b="1" dirty="0" err="1" smtClean="0">
                <a:solidFill>
                  <a:schemeClr val="tx1">
                    <a:lumMod val="95000"/>
                    <a:lumOff val="5000"/>
                  </a:schemeClr>
                </a:solidFill>
              </a:rPr>
              <a:t>rice+wheat+sugar</a:t>
            </a:r>
            <a:r>
              <a:rPr lang="en-US" sz="4400" b="1" dirty="0" smtClean="0">
                <a:solidFill>
                  <a:schemeClr val="tx1">
                    <a:lumMod val="95000"/>
                    <a:lumOff val="5000"/>
                  </a:schemeClr>
                </a:solidFill>
              </a:rPr>
              <a:t> diet – your direct contribution to prevent global warming</a:t>
            </a:r>
          </a:p>
          <a:p>
            <a:pPr lvl="0" algn="just">
              <a:spcBef>
                <a:spcPts val="600"/>
              </a:spcBef>
              <a:buClr>
                <a:schemeClr val="accent1"/>
              </a:buClr>
              <a:buSzPct val="70000"/>
              <a:buFont typeface="Arial" pitchFamily="34" charset="0"/>
              <a:buChar char="•"/>
              <a:defRPr/>
            </a:pPr>
            <a:r>
              <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rPr>
              <a:t> Your one meal saves 100 of farmers all across INDIA. Many farmers have small and medium farm land and are rain dependant or are dry land – very good combination for Millets to grow !!!!</a:t>
            </a:r>
          </a:p>
          <a:p>
            <a:pPr lvl="0" algn="just">
              <a:spcBef>
                <a:spcPts val="600"/>
              </a:spcBef>
              <a:buClr>
                <a:schemeClr val="accent1"/>
              </a:buClr>
              <a:buSzPct val="70000"/>
              <a:buFont typeface="Arial" pitchFamily="34" charset="0"/>
              <a:buChar char="•"/>
              <a:defRPr/>
            </a:pPr>
            <a:r>
              <a:rPr lang="en-US" sz="4400" b="1" dirty="0" smtClean="0">
                <a:solidFill>
                  <a:schemeClr val="tx1">
                    <a:lumMod val="95000"/>
                    <a:lumOff val="5000"/>
                  </a:schemeClr>
                </a:solidFill>
              </a:rPr>
              <a:t> We promise you – you will attend your Grand daughter's /sons wedding  - such is power of Millets </a:t>
            </a:r>
            <a:endPar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endParaRPr>
          </a:p>
          <a:p>
            <a:pPr marL="0" marR="0" lvl="0" indent="0" algn="just" defTabSz="914400" rtl="0" eaLnBrk="1" fontAlgn="auto" latinLnBrk="0" hangingPunct="1">
              <a:lnSpc>
                <a:spcPct val="100000"/>
              </a:lnSpc>
              <a:spcBef>
                <a:spcPts val="600"/>
              </a:spcBef>
              <a:spcAft>
                <a:spcPts val="0"/>
              </a:spcAft>
              <a:buClr>
                <a:schemeClr val="accent1"/>
              </a:buClr>
              <a:buSzPct val="70000"/>
              <a:tabLst/>
              <a:defRPr/>
            </a:pPr>
            <a:endParaRPr lang="en-US" sz="4400" b="1" dirty="0" smtClean="0">
              <a:solidFill>
                <a:schemeClr val="tx1">
                  <a:lumMod val="95000"/>
                  <a:lumOff val="5000"/>
                </a:schemeClr>
              </a:solidFill>
            </a:endParaRPr>
          </a:p>
          <a:p>
            <a:pPr marL="0" marR="0" lvl="0" indent="0" algn="just" defTabSz="914400" rtl="0" eaLnBrk="1" fontAlgn="auto" latinLnBrk="0" hangingPunct="1">
              <a:lnSpc>
                <a:spcPct val="100000"/>
              </a:lnSpc>
              <a:spcBef>
                <a:spcPts val="600"/>
              </a:spcBef>
              <a:spcAft>
                <a:spcPts val="0"/>
              </a:spcAft>
              <a:buClr>
                <a:schemeClr val="accent1"/>
              </a:buClr>
              <a:buSzPct val="70000"/>
              <a:tabLst/>
              <a:defRPr/>
            </a:pPr>
            <a:endPar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endParaRPr>
          </a:p>
          <a:p>
            <a:pPr marL="0" marR="0" lvl="0" indent="0" algn="just" defTabSz="914400" rtl="0" eaLnBrk="1" fontAlgn="auto" latinLnBrk="0" hangingPunct="1">
              <a:lnSpc>
                <a:spcPct val="100000"/>
              </a:lnSpc>
              <a:spcBef>
                <a:spcPts val="600"/>
              </a:spcBef>
              <a:spcAft>
                <a:spcPts val="0"/>
              </a:spcAft>
              <a:buClr>
                <a:schemeClr val="accent1"/>
              </a:buClr>
              <a:buSzPct val="70000"/>
              <a:tabLst/>
              <a:defRPr/>
            </a:pPr>
            <a:endParaRPr kumimoji="0" lang="en-US" sz="4400" b="1"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p:txBody>
      </p:sp>
      <p:pic>
        <p:nvPicPr>
          <p:cNvPr id="37890" name="Picture 2" descr="Bengaluru Turns to Millet"/>
          <p:cNvPicPr>
            <a:picLocks noChangeAspect="1" noChangeArrowheads="1"/>
          </p:cNvPicPr>
          <p:nvPr/>
        </p:nvPicPr>
        <p:blipFill>
          <a:blip r:embed="rId2" cstate="print"/>
          <a:srcRect/>
          <a:stretch>
            <a:fillRect/>
          </a:stretch>
        </p:blipFill>
        <p:spPr bwMode="auto">
          <a:xfrm>
            <a:off x="838200" y="685800"/>
            <a:ext cx="7391400" cy="28956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152400"/>
            <a:ext cx="6705600" cy="609600"/>
          </a:xfrm>
          <a:prstGeom prst="rect">
            <a:avLst/>
          </a:prstGeom>
        </p:spPr>
        <p:txBody>
          <a:bodyPr vert="horz" anchor="b">
            <a:normAutofit fontScale="90000" lnSpcReduction="10000"/>
          </a:bodyPr>
          <a:lstStyle/>
          <a:p>
            <a:pPr lvl="0">
              <a:spcBef>
                <a:spcPct val="0"/>
              </a:spcBef>
              <a:defRPr/>
            </a:pPr>
            <a:r>
              <a:rPr lang="en-US" sz="4000" b="1" cap="small" dirty="0" smtClean="0">
                <a:solidFill>
                  <a:srgbClr val="00B050"/>
                </a:solidFill>
              </a:rPr>
              <a:t>Reference  </a:t>
            </a:r>
            <a:endParaRPr kumimoji="0" lang="en-US" sz="3000" b="1" i="0" u="none" strike="noStrike" kern="1200" cap="small" spc="0" normalizeH="0" baseline="0" noProof="0" dirty="0">
              <a:ln>
                <a:noFill/>
              </a:ln>
              <a:solidFill>
                <a:schemeClr val="tx2"/>
              </a:solidFill>
              <a:effectLst/>
              <a:uLnTx/>
              <a:uFillTx/>
              <a:latin typeface="+mj-lt"/>
              <a:ea typeface="+mj-ea"/>
              <a:cs typeface="+mj-cs"/>
            </a:endParaRPr>
          </a:p>
        </p:txBody>
      </p:sp>
      <p:sp>
        <p:nvSpPr>
          <p:cNvPr id="20494" name="AutoShape 14"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496" name="AutoShape 16"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 name="Subtitle 2"/>
          <p:cNvSpPr txBox="1">
            <a:spLocks/>
          </p:cNvSpPr>
          <p:nvPr/>
        </p:nvSpPr>
        <p:spPr>
          <a:xfrm>
            <a:off x="457200" y="1066800"/>
            <a:ext cx="7924800" cy="4953000"/>
          </a:xfrm>
          <a:prstGeom prst="rect">
            <a:avLst/>
          </a:prstGeom>
        </p:spPr>
        <p:txBody>
          <a:bodyPr vert="horz">
            <a:normAutofit fontScale="40000" lnSpcReduction="20000"/>
          </a:bodyPr>
          <a:lstStyle/>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4400" b="1" i="0" u="none" strike="noStrike" kern="1200" cap="none" spc="0" normalizeH="0" baseline="0" noProof="0" dirty="0" smtClean="0">
                <a:ln>
                  <a:noFill/>
                </a:ln>
                <a:solidFill>
                  <a:schemeClr val="tx1">
                    <a:lumMod val="95000"/>
                    <a:lumOff val="5000"/>
                  </a:schemeClr>
                </a:solidFill>
                <a:effectLst/>
                <a:uLnTx/>
                <a:uFillTx/>
                <a:latin typeface="+mn-lt"/>
                <a:ea typeface="+mn-ea"/>
                <a:cs typeface="+mn-cs"/>
              </a:rPr>
              <a:t>Many people have dedicated</a:t>
            </a:r>
            <a:r>
              <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rPr>
              <a:t> their whole life for this one cause </a:t>
            </a:r>
            <a:endParaRPr kumimoji="0" lang="en-US" sz="4400" b="1" i="0" u="none" strike="noStrike" kern="1200" cap="none" spc="0" normalizeH="0" baseline="0" noProof="0" dirty="0" smtClean="0">
              <a:ln>
                <a:noFill/>
              </a:ln>
              <a:solidFill>
                <a:schemeClr val="tx1">
                  <a:lumMod val="95000"/>
                  <a:lumOff val="5000"/>
                </a:schemeClr>
              </a:solidFill>
              <a:effectLst/>
              <a:uLnTx/>
              <a:uFillTx/>
              <a:latin typeface="+mn-lt"/>
              <a:ea typeface="+mn-ea"/>
              <a:cs typeface="+mn-cs"/>
            </a:endParaRPr>
          </a:p>
          <a:p>
            <a:pPr lvl="0" algn="just">
              <a:spcBef>
                <a:spcPts val="600"/>
              </a:spcBef>
              <a:buClr>
                <a:schemeClr val="accent1"/>
              </a:buClr>
              <a:buSzPct val="70000"/>
              <a:defRPr/>
            </a:pPr>
            <a:endParaRPr lang="en-US" sz="4400" b="1" dirty="0" smtClean="0">
              <a:solidFill>
                <a:schemeClr val="tx1">
                  <a:lumMod val="95000"/>
                  <a:lumOff val="5000"/>
                </a:schemeClr>
              </a:solidFill>
            </a:endParaRPr>
          </a:p>
          <a:p>
            <a:pPr lvl="0" algn="just">
              <a:spcBef>
                <a:spcPts val="600"/>
              </a:spcBef>
              <a:buClr>
                <a:schemeClr val="accent1"/>
              </a:buClr>
              <a:buSzPct val="70000"/>
              <a:defRPr/>
            </a:pPr>
            <a:r>
              <a:rPr lang="en-US" sz="4400" b="1" dirty="0" smtClean="0">
                <a:solidFill>
                  <a:schemeClr val="tx1">
                    <a:lumMod val="95000"/>
                    <a:lumOff val="5000"/>
                  </a:schemeClr>
                </a:solidFill>
              </a:rPr>
              <a:t>Reach good food for all </a:t>
            </a:r>
          </a:p>
          <a:p>
            <a:pPr lvl="0" algn="just">
              <a:spcBef>
                <a:spcPts val="600"/>
              </a:spcBef>
              <a:buClr>
                <a:schemeClr val="accent1"/>
              </a:buClr>
              <a:buSzPct val="70000"/>
              <a:defRPr/>
            </a:pPr>
            <a:endParaRPr lang="en-US" sz="4400" b="1" dirty="0" smtClean="0">
              <a:solidFill>
                <a:schemeClr val="tx1">
                  <a:lumMod val="95000"/>
                  <a:lumOff val="5000"/>
                </a:schemeClr>
              </a:solidFill>
            </a:endParaRPr>
          </a:p>
          <a:p>
            <a:pPr lvl="0" algn="just">
              <a:spcBef>
                <a:spcPts val="600"/>
              </a:spcBef>
              <a:buClr>
                <a:schemeClr val="accent1"/>
              </a:buClr>
              <a:buSzPct val="70000"/>
              <a:defRPr/>
            </a:pPr>
            <a:r>
              <a:rPr lang="en-US" sz="4400" b="1" dirty="0" smtClean="0">
                <a:solidFill>
                  <a:schemeClr val="tx1">
                    <a:lumMod val="95000"/>
                    <a:lumOff val="5000"/>
                  </a:schemeClr>
                </a:solidFill>
              </a:rPr>
              <a:t>Dr. </a:t>
            </a:r>
            <a:r>
              <a:rPr lang="en-US" sz="4400" b="1" dirty="0" err="1" smtClean="0">
                <a:solidFill>
                  <a:schemeClr val="tx1">
                    <a:lumMod val="95000"/>
                    <a:lumOff val="5000"/>
                  </a:schemeClr>
                </a:solidFill>
              </a:rPr>
              <a:t>Vandana</a:t>
            </a:r>
            <a:r>
              <a:rPr lang="en-US" sz="4400" b="1" dirty="0" smtClean="0">
                <a:solidFill>
                  <a:schemeClr val="tx1">
                    <a:lumMod val="95000"/>
                    <a:lumOff val="5000"/>
                  </a:schemeClr>
                </a:solidFill>
              </a:rPr>
              <a:t> Shiva</a:t>
            </a:r>
          </a:p>
          <a:p>
            <a:pPr lvl="0" algn="just">
              <a:spcBef>
                <a:spcPts val="600"/>
              </a:spcBef>
              <a:buClr>
                <a:schemeClr val="accent1"/>
              </a:buClr>
              <a:buSzPct val="70000"/>
              <a:defRPr/>
            </a:pPr>
            <a:r>
              <a:rPr lang="en-US" sz="4400" b="1" dirty="0" smtClean="0">
                <a:solidFill>
                  <a:schemeClr val="tx1">
                    <a:lumMod val="95000"/>
                    <a:lumOff val="5000"/>
                  </a:schemeClr>
                </a:solidFill>
                <a:hlinkClick r:id="rId2"/>
              </a:rPr>
              <a:t>http://www.navdanya.org/</a:t>
            </a:r>
            <a:endParaRPr lang="en-US" sz="4400" b="1" dirty="0" smtClean="0">
              <a:solidFill>
                <a:schemeClr val="tx1">
                  <a:lumMod val="95000"/>
                  <a:lumOff val="5000"/>
                </a:schemeClr>
              </a:solidFill>
            </a:endParaRPr>
          </a:p>
          <a:p>
            <a:pPr lvl="0" algn="just">
              <a:spcBef>
                <a:spcPts val="600"/>
              </a:spcBef>
              <a:buClr>
                <a:schemeClr val="accent1"/>
              </a:buClr>
              <a:buSzPct val="70000"/>
              <a:defRPr/>
            </a:pPr>
            <a:endParaRPr lang="en-US" sz="4400" b="1" dirty="0" smtClean="0">
              <a:solidFill>
                <a:schemeClr val="tx1">
                  <a:lumMod val="95000"/>
                  <a:lumOff val="5000"/>
                </a:schemeClr>
              </a:solidFill>
            </a:endParaRPr>
          </a:p>
          <a:p>
            <a:pPr lvl="0" algn="just">
              <a:spcBef>
                <a:spcPts val="600"/>
              </a:spcBef>
              <a:buClr>
                <a:schemeClr val="accent1"/>
              </a:buClr>
              <a:buSzPct val="70000"/>
              <a:defRPr/>
            </a:pPr>
            <a:r>
              <a:rPr lang="en-US" sz="4400" b="1" dirty="0" smtClean="0">
                <a:solidFill>
                  <a:schemeClr val="tx1">
                    <a:lumMod val="95000"/>
                    <a:lumOff val="5000"/>
                  </a:schemeClr>
                </a:solidFill>
              </a:rPr>
              <a:t>Dr. </a:t>
            </a:r>
            <a:r>
              <a:rPr lang="en-US" sz="4400" b="1" dirty="0" err="1" smtClean="0">
                <a:solidFill>
                  <a:schemeClr val="tx1">
                    <a:lumMod val="95000"/>
                    <a:lumOff val="5000"/>
                  </a:schemeClr>
                </a:solidFill>
              </a:rPr>
              <a:t>Khadar</a:t>
            </a:r>
            <a:r>
              <a:rPr lang="en-US" sz="4400" b="1" dirty="0" smtClean="0">
                <a:solidFill>
                  <a:schemeClr val="tx1">
                    <a:lumMod val="95000"/>
                    <a:lumOff val="5000"/>
                  </a:schemeClr>
                </a:solidFill>
              </a:rPr>
              <a:t> </a:t>
            </a:r>
          </a:p>
          <a:p>
            <a:pPr lvl="0" algn="just">
              <a:spcBef>
                <a:spcPts val="600"/>
              </a:spcBef>
              <a:buClr>
                <a:schemeClr val="accent1"/>
              </a:buClr>
              <a:buSzPct val="70000"/>
              <a:defRPr/>
            </a:pPr>
            <a:r>
              <a:rPr lang="en-US" sz="4400" b="1" dirty="0" smtClean="0">
                <a:solidFill>
                  <a:schemeClr val="tx1">
                    <a:lumMod val="95000"/>
                    <a:lumOff val="5000"/>
                  </a:schemeClr>
                </a:solidFill>
                <a:hlinkClick r:id="rId3"/>
              </a:rPr>
              <a:t>https://en.wikipedia.org/wiki/File:Dr.Khader,_Food_and_nutrient_expert,Mysore.jpg</a:t>
            </a:r>
            <a:endParaRPr lang="en-US" sz="4400" b="1" dirty="0" smtClean="0">
              <a:solidFill>
                <a:schemeClr val="tx1">
                  <a:lumMod val="95000"/>
                  <a:lumOff val="5000"/>
                </a:schemeClr>
              </a:solidFill>
            </a:endParaRPr>
          </a:p>
          <a:p>
            <a:pPr lvl="0" algn="just">
              <a:spcBef>
                <a:spcPts val="600"/>
              </a:spcBef>
              <a:buClr>
                <a:schemeClr val="accent1"/>
              </a:buClr>
              <a:buSzPct val="70000"/>
              <a:defRPr/>
            </a:pPr>
            <a:endParaRPr lang="en-US" sz="4400" b="1" dirty="0" smtClean="0">
              <a:solidFill>
                <a:schemeClr val="tx1">
                  <a:lumMod val="95000"/>
                  <a:lumOff val="5000"/>
                </a:schemeClr>
              </a:solidFill>
            </a:endParaRPr>
          </a:p>
          <a:p>
            <a:pPr marL="742950" indent="-742950">
              <a:lnSpc>
                <a:spcPct val="170000"/>
              </a:lnSpc>
              <a:spcBef>
                <a:spcPts val="600"/>
              </a:spcBef>
              <a:buClr>
                <a:schemeClr val="accent1"/>
              </a:buClr>
              <a:buSzPct val="70000"/>
              <a:defRPr/>
            </a:pPr>
            <a:r>
              <a:rPr lang="en-US" sz="4400" dirty="0" smtClean="0"/>
              <a:t>Soil, soul and society: </a:t>
            </a:r>
          </a:p>
          <a:p>
            <a:pPr marL="742950" indent="-742950">
              <a:lnSpc>
                <a:spcPct val="170000"/>
              </a:lnSpc>
              <a:spcBef>
                <a:spcPts val="600"/>
              </a:spcBef>
              <a:buClr>
                <a:schemeClr val="accent1"/>
              </a:buClr>
              <a:buSzPct val="70000"/>
              <a:defRPr/>
            </a:pPr>
            <a:r>
              <a:rPr lang="en-US" sz="4400" dirty="0" smtClean="0"/>
              <a:t>By </a:t>
            </a:r>
            <a:r>
              <a:rPr lang="en-US" sz="4400" dirty="0" err="1" smtClean="0"/>
              <a:t>Satish</a:t>
            </a:r>
            <a:r>
              <a:rPr lang="en-US" sz="4400" dirty="0" smtClean="0"/>
              <a:t> Kumar</a:t>
            </a:r>
          </a:p>
          <a:p>
            <a:pPr marL="742950" lvl="0" indent="-742950">
              <a:lnSpc>
                <a:spcPct val="170000"/>
              </a:lnSpc>
              <a:spcBef>
                <a:spcPts val="600"/>
              </a:spcBef>
              <a:buClr>
                <a:schemeClr val="accent1"/>
              </a:buClr>
              <a:buSzPct val="70000"/>
              <a:defRPr/>
            </a:pPr>
            <a:r>
              <a:rPr lang="en-US" sz="4400" dirty="0" smtClean="0">
                <a:solidFill>
                  <a:srgbClr val="00B050"/>
                </a:solidFill>
                <a:hlinkClick r:id="rId4"/>
              </a:rPr>
              <a:t>https://www.youtube.com/watch?v=uSLUd0veioU</a:t>
            </a:r>
            <a:endParaRPr lang="en-US" sz="4400" dirty="0" smtClean="0">
              <a:solidFill>
                <a:srgbClr val="00B050"/>
              </a:solidFill>
            </a:endParaRPr>
          </a:p>
          <a:p>
            <a:pPr lvl="0">
              <a:spcBef>
                <a:spcPts val="600"/>
              </a:spcBef>
              <a:buClr>
                <a:schemeClr val="accent1"/>
              </a:buClr>
              <a:buSzPct val="70000"/>
              <a:defRPr/>
            </a:pPr>
            <a:endParaRPr lang="en-US" sz="4400" dirty="0" smtClean="0"/>
          </a:p>
          <a:p>
            <a:pPr lvl="0">
              <a:spcBef>
                <a:spcPts val="600"/>
              </a:spcBef>
              <a:buClr>
                <a:schemeClr val="accent1"/>
              </a:buClr>
              <a:buSzPct val="70000"/>
              <a:defRPr/>
            </a:pPr>
            <a:endParaRPr lang="en-US" sz="4400" dirty="0" smtClean="0"/>
          </a:p>
          <a:p>
            <a:pPr lvl="0" algn="just">
              <a:spcBef>
                <a:spcPts val="600"/>
              </a:spcBef>
              <a:buClr>
                <a:schemeClr val="accent1"/>
              </a:buClr>
              <a:buSzPct val="70000"/>
              <a:defRPr/>
            </a:pPr>
            <a:endPar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endParaRPr>
          </a:p>
          <a:p>
            <a:pPr marL="0" marR="0" lvl="0" indent="0" algn="just" defTabSz="914400" rtl="0" eaLnBrk="1" fontAlgn="auto" latinLnBrk="0" hangingPunct="1">
              <a:lnSpc>
                <a:spcPct val="100000"/>
              </a:lnSpc>
              <a:spcBef>
                <a:spcPts val="600"/>
              </a:spcBef>
              <a:spcAft>
                <a:spcPts val="0"/>
              </a:spcAft>
              <a:buClr>
                <a:schemeClr val="accent1"/>
              </a:buClr>
              <a:buSzPct val="70000"/>
              <a:tabLst/>
              <a:defRPr/>
            </a:pPr>
            <a:endParaRPr kumimoji="0" lang="en-US" sz="4400" b="1"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152400"/>
            <a:ext cx="6705600" cy="609600"/>
          </a:xfrm>
          <a:prstGeom prst="rect">
            <a:avLst/>
          </a:prstGeom>
        </p:spPr>
        <p:txBody>
          <a:bodyPr vert="horz" anchor="b">
            <a:normAutofit fontScale="90000" lnSpcReduction="10000"/>
          </a:bodyPr>
          <a:lstStyle/>
          <a:p>
            <a:pPr lvl="0">
              <a:spcBef>
                <a:spcPct val="0"/>
              </a:spcBef>
              <a:defRPr/>
            </a:pPr>
            <a:r>
              <a:rPr lang="en-US" sz="4000" b="1" cap="small" dirty="0" smtClean="0">
                <a:solidFill>
                  <a:srgbClr val="00B050"/>
                </a:solidFill>
              </a:rPr>
              <a:t>Our Appeal </a:t>
            </a:r>
            <a:endParaRPr kumimoji="0" lang="en-US" sz="3000" b="1" i="0" u="none" strike="noStrike" kern="1200" cap="small" spc="0" normalizeH="0" baseline="0" noProof="0" dirty="0">
              <a:ln>
                <a:noFill/>
              </a:ln>
              <a:solidFill>
                <a:schemeClr val="tx2"/>
              </a:solidFill>
              <a:effectLst/>
              <a:uLnTx/>
              <a:uFillTx/>
              <a:latin typeface="+mj-lt"/>
              <a:ea typeface="+mj-ea"/>
              <a:cs typeface="+mj-cs"/>
            </a:endParaRPr>
          </a:p>
        </p:txBody>
      </p:sp>
      <p:sp>
        <p:nvSpPr>
          <p:cNvPr id="20494" name="AutoShape 14"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496" name="AutoShape 16"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 name="Subtitle 2"/>
          <p:cNvSpPr txBox="1">
            <a:spLocks/>
          </p:cNvSpPr>
          <p:nvPr/>
        </p:nvSpPr>
        <p:spPr>
          <a:xfrm>
            <a:off x="457200" y="1066800"/>
            <a:ext cx="7924800" cy="4953000"/>
          </a:xfrm>
          <a:prstGeom prst="rect">
            <a:avLst/>
          </a:prstGeom>
        </p:spPr>
        <p:txBody>
          <a:bodyPr vert="horz">
            <a:normAutofit fontScale="62500" lnSpcReduction="20000"/>
          </a:bodyPr>
          <a:lstStyle/>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4400" b="1" i="0" u="none" strike="noStrike" kern="1200" cap="none" spc="0" normalizeH="0" baseline="0" noProof="0" dirty="0" smtClean="0">
                <a:ln>
                  <a:noFill/>
                </a:ln>
                <a:solidFill>
                  <a:schemeClr val="tx1">
                    <a:lumMod val="95000"/>
                    <a:lumOff val="5000"/>
                  </a:schemeClr>
                </a:solidFill>
                <a:effectLst/>
                <a:uLnTx/>
                <a:uFillTx/>
                <a:latin typeface="+mn-lt"/>
                <a:ea typeface="+mn-ea"/>
                <a:cs typeface="+mn-cs"/>
              </a:rPr>
              <a:t>One can do many things to make a difference.</a:t>
            </a:r>
            <a:r>
              <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rPr>
              <a:t> But a group of people, a community can bring in change in no time. </a:t>
            </a:r>
            <a:r>
              <a:rPr kumimoji="0" lang="en-US" sz="4400" b="1" i="0" u="none" strike="noStrike" kern="1200" cap="none" spc="0" normalizeH="0" baseline="0" noProof="0" dirty="0" smtClean="0">
                <a:ln>
                  <a:noFill/>
                </a:ln>
                <a:solidFill>
                  <a:schemeClr val="tx1">
                    <a:lumMod val="95000"/>
                    <a:lumOff val="5000"/>
                  </a:schemeClr>
                </a:solidFill>
                <a:effectLst/>
                <a:uLnTx/>
                <a:uFillTx/>
                <a:latin typeface="+mn-lt"/>
                <a:ea typeface="+mn-ea"/>
                <a:cs typeface="+mn-cs"/>
              </a:rPr>
              <a:t> </a:t>
            </a:r>
          </a:p>
          <a:p>
            <a:pPr lvl="0" algn="just">
              <a:spcBef>
                <a:spcPts val="600"/>
              </a:spcBef>
              <a:buClr>
                <a:schemeClr val="accent1"/>
              </a:buClr>
              <a:buSzPct val="70000"/>
              <a:defRPr/>
            </a:pPr>
            <a:endParaRPr lang="en-US" sz="4400" b="1" dirty="0" smtClean="0">
              <a:solidFill>
                <a:schemeClr val="tx1">
                  <a:lumMod val="95000"/>
                  <a:lumOff val="5000"/>
                </a:schemeClr>
              </a:solidFill>
            </a:endParaRPr>
          </a:p>
          <a:p>
            <a:pPr lvl="0" algn="just">
              <a:spcBef>
                <a:spcPts val="600"/>
              </a:spcBef>
              <a:buClr>
                <a:schemeClr val="accent1"/>
              </a:buClr>
              <a:buSzPct val="70000"/>
              <a:defRPr/>
            </a:pPr>
            <a:r>
              <a:rPr lang="en-US" sz="4400" b="1" dirty="0" smtClean="0">
                <a:solidFill>
                  <a:schemeClr val="tx1">
                    <a:lumMod val="95000"/>
                    <a:lumOff val="5000"/>
                  </a:schemeClr>
                </a:solidFill>
              </a:rPr>
              <a:t>Hence our appeal is :</a:t>
            </a:r>
          </a:p>
          <a:p>
            <a:pPr lvl="0" algn="just">
              <a:spcBef>
                <a:spcPts val="600"/>
              </a:spcBef>
              <a:buClr>
                <a:schemeClr val="accent1"/>
              </a:buClr>
              <a:buSzPct val="70000"/>
              <a:defRPr/>
            </a:pPr>
            <a:r>
              <a:rPr lang="en-US" sz="4400" b="1" dirty="0" smtClean="0">
                <a:solidFill>
                  <a:srgbClr val="00B050"/>
                </a:solidFill>
              </a:rPr>
              <a:t>let your one meal be a Millet  Meal </a:t>
            </a:r>
          </a:p>
          <a:p>
            <a:pPr lvl="0" algn="just">
              <a:spcBef>
                <a:spcPts val="600"/>
              </a:spcBef>
              <a:buClr>
                <a:schemeClr val="accent1"/>
              </a:buClr>
              <a:buSzPct val="70000"/>
              <a:defRPr/>
            </a:pPr>
            <a:r>
              <a:rPr lang="en-US" sz="4400" b="1" dirty="0" smtClean="0">
                <a:solidFill>
                  <a:schemeClr val="tx1">
                    <a:lumMod val="95000"/>
                    <a:lumOff val="5000"/>
                  </a:schemeClr>
                </a:solidFill>
              </a:rPr>
              <a:t>This one decision will change life of our farming community – they will also live healthy and wealthy life </a:t>
            </a:r>
          </a:p>
          <a:p>
            <a:pPr lvl="0" algn="just">
              <a:spcBef>
                <a:spcPts val="600"/>
              </a:spcBef>
              <a:buClr>
                <a:schemeClr val="accent1"/>
              </a:buClr>
              <a:buSzPct val="70000"/>
              <a:defRPr/>
            </a:pPr>
            <a:endParaRPr lang="en-US" sz="4400" b="1" dirty="0" smtClean="0">
              <a:solidFill>
                <a:schemeClr val="tx1">
                  <a:lumMod val="95000"/>
                  <a:lumOff val="5000"/>
                </a:schemeClr>
              </a:solidFill>
            </a:endParaRPr>
          </a:p>
          <a:p>
            <a:pPr lvl="0" algn="ctr">
              <a:spcBef>
                <a:spcPts val="600"/>
              </a:spcBef>
              <a:buClr>
                <a:schemeClr val="accent1"/>
              </a:buClr>
              <a:buSzPct val="70000"/>
              <a:defRPr/>
            </a:pPr>
            <a:r>
              <a:rPr lang="en-US" sz="4400" b="1" dirty="0" smtClean="0">
                <a:solidFill>
                  <a:schemeClr val="tx1">
                    <a:lumMod val="95000"/>
                    <a:lumOff val="5000"/>
                  </a:schemeClr>
                </a:solidFill>
              </a:rPr>
              <a:t>Thank you </a:t>
            </a:r>
          </a:p>
          <a:p>
            <a:pPr lvl="0" algn="just">
              <a:spcBef>
                <a:spcPts val="600"/>
              </a:spcBef>
              <a:buClr>
                <a:schemeClr val="accent1"/>
              </a:buClr>
              <a:buSzPct val="70000"/>
              <a:defRPr/>
            </a:pPr>
            <a:endParaRPr lang="en-US" sz="4400" b="1" dirty="0" smtClean="0">
              <a:solidFill>
                <a:schemeClr val="tx1">
                  <a:lumMod val="95000"/>
                  <a:lumOff val="5000"/>
                </a:schemeClr>
              </a:solidFill>
            </a:endParaRPr>
          </a:p>
          <a:p>
            <a:pPr lvl="0" algn="just">
              <a:spcBef>
                <a:spcPts val="600"/>
              </a:spcBef>
              <a:buClr>
                <a:schemeClr val="accent1"/>
              </a:buClr>
              <a:buSzPct val="70000"/>
              <a:defRPr/>
            </a:pPr>
            <a:endParaRPr lang="en-US" sz="4400" b="1" dirty="0" smtClean="0">
              <a:solidFill>
                <a:schemeClr val="tx1">
                  <a:lumMod val="95000"/>
                  <a:lumOff val="5000"/>
                </a:schemeClr>
              </a:solidFill>
            </a:endParaRPr>
          </a:p>
          <a:p>
            <a:pPr lvl="0">
              <a:spcBef>
                <a:spcPts val="600"/>
              </a:spcBef>
              <a:buClr>
                <a:schemeClr val="accent1"/>
              </a:buClr>
              <a:buSzPct val="70000"/>
              <a:defRPr/>
            </a:pPr>
            <a:endParaRPr lang="en-US" sz="4400" dirty="0" smtClean="0"/>
          </a:p>
          <a:p>
            <a:pPr lvl="0">
              <a:spcBef>
                <a:spcPts val="600"/>
              </a:spcBef>
              <a:buClr>
                <a:schemeClr val="accent1"/>
              </a:buClr>
              <a:buSzPct val="70000"/>
              <a:defRPr/>
            </a:pPr>
            <a:endParaRPr lang="en-US" sz="4400" dirty="0" smtClean="0"/>
          </a:p>
          <a:p>
            <a:pPr lvl="0" algn="just">
              <a:spcBef>
                <a:spcPts val="600"/>
              </a:spcBef>
              <a:buClr>
                <a:schemeClr val="accent1"/>
              </a:buClr>
              <a:buSzPct val="70000"/>
              <a:defRPr/>
            </a:pPr>
            <a:endParaRPr kumimoji="0" lang="en-US" sz="4400" b="1" i="0" u="none" strike="noStrike" kern="1200" cap="none" spc="0" normalizeH="0" noProof="0" dirty="0" smtClean="0">
              <a:ln>
                <a:noFill/>
              </a:ln>
              <a:solidFill>
                <a:schemeClr val="tx1">
                  <a:lumMod val="95000"/>
                  <a:lumOff val="5000"/>
                </a:schemeClr>
              </a:solidFill>
              <a:effectLst/>
              <a:uLnTx/>
              <a:uFillTx/>
              <a:latin typeface="+mn-lt"/>
              <a:ea typeface="+mn-ea"/>
              <a:cs typeface="+mn-cs"/>
            </a:endParaRPr>
          </a:p>
          <a:p>
            <a:pPr marL="0" marR="0" lvl="0" indent="0" algn="just" defTabSz="914400" rtl="0" eaLnBrk="1" fontAlgn="auto" latinLnBrk="0" hangingPunct="1">
              <a:lnSpc>
                <a:spcPct val="100000"/>
              </a:lnSpc>
              <a:spcBef>
                <a:spcPts val="600"/>
              </a:spcBef>
              <a:spcAft>
                <a:spcPts val="0"/>
              </a:spcAft>
              <a:buClr>
                <a:schemeClr val="accent1"/>
              </a:buClr>
              <a:buSzPct val="70000"/>
              <a:tabLst/>
              <a:defRPr/>
            </a:pPr>
            <a:endParaRPr kumimoji="0" lang="en-US" sz="4400" b="1" i="0" u="none" strike="noStrike" kern="1200" cap="none" spc="0" normalizeH="0" baseline="0" noProof="0" dirty="0">
              <a:ln>
                <a:noFill/>
              </a:ln>
              <a:solidFill>
                <a:schemeClr val="tx1">
                  <a:lumMod val="95000"/>
                  <a:lumOff val="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457200" y="228600"/>
            <a:ext cx="7162800" cy="685800"/>
          </a:xfrm>
          <a:prstGeom prst="rect">
            <a:avLst/>
          </a:prstGeom>
        </p:spPr>
        <p:txBody>
          <a:bodyPr vert="horz" anchor="b">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smtClean="0">
                <a:ln>
                  <a:noFill/>
                </a:ln>
                <a:solidFill>
                  <a:schemeClr val="accent3"/>
                </a:solidFill>
                <a:effectLst/>
                <a:uLnTx/>
                <a:uFillTx/>
                <a:latin typeface="+mj-lt"/>
                <a:ea typeface="+mj-ea"/>
                <a:cs typeface="+mj-cs"/>
              </a:rPr>
              <a:t>Thank you</a:t>
            </a:r>
            <a:endParaRPr kumimoji="0" lang="en-US" sz="2800" b="0" i="0" u="none" strike="noStrike" kern="1200" cap="small" spc="0" normalizeH="0" baseline="0" noProof="0" dirty="0">
              <a:ln>
                <a:noFill/>
              </a:ln>
              <a:solidFill>
                <a:schemeClr val="tx2"/>
              </a:solidFill>
              <a:effectLst/>
              <a:uLnTx/>
              <a:uFillTx/>
              <a:latin typeface="+mj-lt"/>
              <a:ea typeface="+mj-ea"/>
              <a:cs typeface="+mj-cs"/>
            </a:endParaRPr>
          </a:p>
        </p:txBody>
      </p:sp>
      <p:sp>
        <p:nvSpPr>
          <p:cNvPr id="7" name="Subtitle 2"/>
          <p:cNvSpPr txBox="1">
            <a:spLocks/>
          </p:cNvSpPr>
          <p:nvPr/>
        </p:nvSpPr>
        <p:spPr>
          <a:xfrm>
            <a:off x="1066800" y="990600"/>
            <a:ext cx="6172200" cy="5638800"/>
          </a:xfrm>
          <a:prstGeom prst="rect">
            <a:avLst/>
          </a:prstGeom>
        </p:spPr>
        <p:txBody>
          <a:bodyPr vert="horz">
            <a:normAutofit fontScale="92500"/>
          </a:bodyPr>
          <a:lstStyle/>
          <a:p>
            <a:pPr marL="742950" marR="0" lvl="0" indent="-742950" algn="ctr" defTabSz="914400" rtl="0" eaLnBrk="1" fontAlgn="auto" latinLnBrk="0" hangingPunct="1">
              <a:lnSpc>
                <a:spcPct val="170000"/>
              </a:lnSpc>
              <a:spcBef>
                <a:spcPts val="600"/>
              </a:spcBef>
              <a:spcAft>
                <a:spcPts val="0"/>
              </a:spcAft>
              <a:buClr>
                <a:schemeClr val="accent1"/>
              </a:buClr>
              <a:buSzPct val="70000"/>
              <a:tabLst/>
              <a:defRPr/>
            </a:pPr>
            <a:r>
              <a:rPr kumimoji="0" lang="en-US" sz="5600" b="0" i="0" u="none" strike="noStrike" kern="1200" cap="none" spc="0" normalizeH="0" baseline="0" noProof="0" dirty="0" smtClean="0">
                <a:ln>
                  <a:noFill/>
                </a:ln>
                <a:solidFill>
                  <a:srgbClr val="00B050"/>
                </a:solidFill>
                <a:effectLst/>
                <a:uLnTx/>
                <a:uFillTx/>
                <a:latin typeface="+mn-lt"/>
                <a:ea typeface="+mn-ea"/>
                <a:cs typeface="+mn-cs"/>
              </a:rPr>
              <a:t>Thank you your Time &amp;  Consideration </a:t>
            </a:r>
          </a:p>
          <a:p>
            <a:pPr marL="742950" marR="0" lvl="0" indent="-742950" algn="just" defTabSz="914400" rtl="0" eaLnBrk="1" fontAlgn="auto" latinLnBrk="0" hangingPunct="1">
              <a:lnSpc>
                <a:spcPct val="170000"/>
              </a:lnSpc>
              <a:spcBef>
                <a:spcPts val="600"/>
              </a:spcBef>
              <a:spcAft>
                <a:spcPts val="0"/>
              </a:spcAft>
              <a:buClr>
                <a:schemeClr val="accent1"/>
              </a:buClr>
              <a:buSzPct val="70000"/>
              <a:tabLst/>
              <a:defRPr/>
            </a:pPr>
            <a:r>
              <a:rPr kumimoji="0" lang="en-US" sz="5600" b="0" i="0" u="none" strike="noStrike" kern="1200" cap="none" spc="0" normalizeH="0" baseline="0" noProof="0" dirty="0" smtClean="0">
                <a:ln>
                  <a:noFill/>
                </a:ln>
                <a:solidFill>
                  <a:srgbClr val="FFC000"/>
                </a:solidFill>
                <a:effectLst/>
                <a:uLnTx/>
                <a:uFillTx/>
                <a:latin typeface="+mn-lt"/>
                <a:ea typeface="+mn-ea"/>
                <a:cs typeface="+mn-cs"/>
              </a:rPr>
              <a:t>   Questions Please </a:t>
            </a:r>
          </a:p>
          <a:p>
            <a:pPr marL="742950" marR="0" lvl="0" indent="-742950" algn="just" defTabSz="914400" rtl="0" eaLnBrk="1" fontAlgn="auto" latinLnBrk="0" hangingPunct="1">
              <a:lnSpc>
                <a:spcPct val="170000"/>
              </a:lnSpc>
              <a:spcBef>
                <a:spcPts val="600"/>
              </a:spcBef>
              <a:spcAft>
                <a:spcPts val="0"/>
              </a:spcAft>
              <a:buClr>
                <a:schemeClr val="accent1"/>
              </a:buClr>
              <a:buSzPct val="70000"/>
              <a:tabLst/>
              <a:defRPr/>
            </a:pPr>
            <a:endParaRPr kumimoji="0" lang="en-US" sz="5600" b="0" i="0" u="none" strike="noStrike" kern="1200" cap="none" spc="0" normalizeH="0" baseline="0" noProof="0" dirty="0" smtClean="0">
              <a:ln>
                <a:noFill/>
              </a:ln>
              <a:solidFill>
                <a:srgbClr val="00B050"/>
              </a:solidFill>
              <a:effectLst/>
              <a:uLnTx/>
              <a:uFillTx/>
              <a:latin typeface="+mn-lt"/>
              <a:ea typeface="+mn-ea"/>
              <a:cs typeface="+mn-cs"/>
            </a:endParaRPr>
          </a:p>
          <a:p>
            <a:pPr marL="742950" marR="0" lvl="0" indent="-742950" algn="just" defTabSz="914400" rtl="0" eaLnBrk="1" fontAlgn="auto" latinLnBrk="0" hangingPunct="1">
              <a:lnSpc>
                <a:spcPct val="170000"/>
              </a:lnSpc>
              <a:spcBef>
                <a:spcPts val="600"/>
              </a:spcBef>
              <a:spcAft>
                <a:spcPts val="0"/>
              </a:spcAft>
              <a:buClr>
                <a:schemeClr val="accent1"/>
              </a:buClr>
              <a:buSzPct val="70000"/>
              <a:buFont typeface="Wingdings"/>
              <a:buChar char=""/>
              <a:tabLst/>
              <a:defRPr/>
            </a:pPr>
            <a:endParaRPr kumimoji="0" lang="en-US" sz="4400" b="0" i="0" u="none" strike="noStrike" kern="1200" cap="none" spc="0" normalizeH="0" baseline="0" noProof="0" dirty="0">
              <a:ln>
                <a:noFill/>
              </a:ln>
              <a:solidFill>
                <a:srgbClr val="00B05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0"/>
            <a:ext cx="7772400" cy="1143000"/>
          </a:xfrm>
          <a:prstGeom prst="rect">
            <a:avLst/>
          </a:prstGeom>
        </p:spPr>
        <p:txBody>
          <a:bodyPr vert="horz" anchor="b">
            <a:normAutofit lnSpcReduction="10000"/>
          </a:bodyPr>
          <a:lstStyle/>
          <a:p>
            <a:pPr lvl="0" algn="ctr">
              <a:spcBef>
                <a:spcPct val="0"/>
              </a:spcBef>
              <a:defRPr/>
            </a:pPr>
            <a:r>
              <a:rPr lang="en-US" sz="4000" cap="small" dirty="0" smtClean="0">
                <a:solidFill>
                  <a:schemeClr val="accent3"/>
                </a:solidFill>
                <a:latin typeface="+mj-lt"/>
                <a:ea typeface="+mj-ea"/>
                <a:cs typeface="+mj-cs"/>
              </a:rPr>
              <a:t>Who Controls Your Food? …</a:t>
            </a:r>
            <a:r>
              <a:rPr kumimoji="0" lang="en-US" sz="4000" b="0" i="0" u="none" strike="noStrike" kern="1200" cap="small" spc="0" normalizeH="0" baseline="0" noProof="0" dirty="0" smtClean="0">
                <a:ln>
                  <a:noFill/>
                </a:ln>
                <a:solidFill>
                  <a:schemeClr val="accent3"/>
                </a:solidFill>
                <a:effectLst/>
                <a:uLnTx/>
                <a:uFillTx/>
                <a:latin typeface="+mj-lt"/>
                <a:ea typeface="+mj-ea"/>
                <a:cs typeface="+mj-cs"/>
              </a:rPr>
              <a:t/>
            </a:r>
            <a:br>
              <a:rPr kumimoji="0" lang="en-US" sz="4000" b="0" i="0" u="none" strike="noStrike" kern="1200" cap="small" spc="0" normalizeH="0" baseline="0" noProof="0" dirty="0" smtClean="0">
                <a:ln>
                  <a:noFill/>
                </a:ln>
                <a:solidFill>
                  <a:schemeClr val="accent3"/>
                </a:solidFill>
                <a:effectLst/>
                <a:uLnTx/>
                <a:uFillTx/>
                <a:latin typeface="+mj-lt"/>
                <a:ea typeface="+mj-ea"/>
                <a:cs typeface="+mj-cs"/>
              </a:rPr>
            </a:br>
            <a:endParaRPr kumimoji="0" lang="en-US" sz="3000" b="0" i="0" u="none" strike="noStrike" kern="1200" cap="small" spc="0" normalizeH="0" baseline="0" noProof="0" dirty="0">
              <a:ln>
                <a:noFill/>
              </a:ln>
              <a:solidFill>
                <a:schemeClr val="tx2"/>
              </a:solidFill>
              <a:effectLst/>
              <a:uLnTx/>
              <a:uFillTx/>
              <a:latin typeface="+mj-lt"/>
              <a:ea typeface="+mj-ea"/>
              <a:cs typeface="+mj-cs"/>
            </a:endParaRPr>
          </a:p>
        </p:txBody>
      </p:sp>
      <p:sp>
        <p:nvSpPr>
          <p:cNvPr id="3" name="Subtitle 2"/>
          <p:cNvSpPr txBox="1">
            <a:spLocks/>
          </p:cNvSpPr>
          <p:nvPr/>
        </p:nvSpPr>
        <p:spPr>
          <a:xfrm>
            <a:off x="0" y="914400"/>
            <a:ext cx="8534400" cy="1371600"/>
          </a:xfrm>
          <a:prstGeom prst="rect">
            <a:avLst/>
          </a:prstGeom>
        </p:spPr>
        <p:txBody>
          <a:bodyPr vert="horz">
            <a:normAutofit fontScale="40000" lnSpcReduction="20000"/>
          </a:bodyPr>
          <a:lstStyle/>
          <a:p>
            <a:pPr marL="274320" lvl="0" indent="-274320" algn="just">
              <a:lnSpc>
                <a:spcPct val="170000"/>
              </a:lnSpc>
              <a:spcBef>
                <a:spcPts val="600"/>
              </a:spcBef>
              <a:buClr>
                <a:schemeClr val="accent1"/>
              </a:buClr>
              <a:buSzPct val="70000"/>
              <a:defRPr/>
            </a:pPr>
            <a:r>
              <a:rPr lang="en-US" sz="4400" dirty="0" smtClean="0"/>
              <a:t>    One big Multinational company wants you all eat </a:t>
            </a:r>
            <a:r>
              <a:rPr lang="en-US" sz="4400" dirty="0" err="1" smtClean="0"/>
              <a:t>rice+wheat+sugar</a:t>
            </a:r>
            <a:r>
              <a:rPr lang="en-US" sz="4400" dirty="0" smtClean="0"/>
              <a:t> diet all three time – that will keep them rich forever – these are Big Pharmacy Companies  </a:t>
            </a:r>
            <a:endParaRPr kumimoji="0" lang="en-US" sz="4400" b="0" i="0" u="none" strike="noStrike" kern="1200" cap="none" spc="0" normalizeH="0" baseline="0" noProof="0" dirty="0">
              <a:ln>
                <a:noFill/>
              </a:ln>
              <a:solidFill>
                <a:schemeClr val="accent3"/>
              </a:solidFill>
              <a:effectLst/>
              <a:uLnTx/>
              <a:uFillTx/>
              <a:latin typeface="+mn-lt"/>
              <a:ea typeface="+mn-ea"/>
              <a:cs typeface="+mn-cs"/>
            </a:endParaRPr>
          </a:p>
        </p:txBody>
      </p:sp>
      <p:sp>
        <p:nvSpPr>
          <p:cNvPr id="4" name="TextBox 3"/>
          <p:cNvSpPr txBox="1"/>
          <p:nvPr/>
        </p:nvSpPr>
        <p:spPr>
          <a:xfrm>
            <a:off x="4572000" y="1828800"/>
            <a:ext cx="184731" cy="369332"/>
          </a:xfrm>
          <a:prstGeom prst="rect">
            <a:avLst/>
          </a:prstGeom>
          <a:noFill/>
        </p:spPr>
        <p:txBody>
          <a:bodyPr wrap="none" rtlCol="0">
            <a:spAutoFit/>
          </a:bodyPr>
          <a:lstStyle/>
          <a:p>
            <a:endParaRPr lang="en-US" dirty="0"/>
          </a:p>
        </p:txBody>
      </p:sp>
      <p:pic>
        <p:nvPicPr>
          <p:cNvPr id="1028" name="Picture 4" descr="Image result for millets pictures with names"/>
          <p:cNvPicPr>
            <a:picLocks noChangeAspect="1" noChangeArrowheads="1"/>
          </p:cNvPicPr>
          <p:nvPr/>
        </p:nvPicPr>
        <p:blipFill>
          <a:blip r:embed="rId2" cstate="print"/>
          <a:srcRect/>
          <a:stretch>
            <a:fillRect/>
          </a:stretch>
        </p:blipFill>
        <p:spPr bwMode="auto">
          <a:xfrm>
            <a:off x="-22174200" y="-12496800"/>
            <a:ext cx="5486400" cy="4114800"/>
          </a:xfrm>
          <a:prstGeom prst="rect">
            <a:avLst/>
          </a:prstGeom>
          <a:noFill/>
        </p:spPr>
      </p:pic>
      <p:sp>
        <p:nvSpPr>
          <p:cNvPr id="13" name="TextBox 12"/>
          <p:cNvSpPr txBox="1"/>
          <p:nvPr/>
        </p:nvSpPr>
        <p:spPr>
          <a:xfrm>
            <a:off x="4724400" y="2133600"/>
            <a:ext cx="3733800" cy="2585323"/>
          </a:xfrm>
          <a:prstGeom prst="rect">
            <a:avLst/>
          </a:prstGeom>
          <a:noFill/>
        </p:spPr>
        <p:txBody>
          <a:bodyPr wrap="square" rtlCol="0">
            <a:spAutoFit/>
          </a:bodyPr>
          <a:lstStyle/>
          <a:p>
            <a:pPr marL="342900" indent="-342900">
              <a:buAutoNum type="arabicPeriod"/>
            </a:pPr>
            <a:r>
              <a:rPr lang="en-US" dirty="0" smtClean="0"/>
              <a:t>Same Company supplies Seeds to farmer </a:t>
            </a:r>
          </a:p>
          <a:p>
            <a:pPr marL="342900" indent="-342900">
              <a:buAutoNum type="arabicPeriod"/>
            </a:pPr>
            <a:r>
              <a:rPr lang="en-US" dirty="0" smtClean="0"/>
              <a:t>Same company supplies pesticides and chemical spray</a:t>
            </a:r>
          </a:p>
          <a:p>
            <a:pPr marL="342900" indent="-342900">
              <a:buAutoNum type="arabicPeriod"/>
            </a:pPr>
            <a:r>
              <a:rPr lang="en-US" dirty="0" smtClean="0"/>
              <a:t>Same company has Cancer Cure Drugs </a:t>
            </a:r>
          </a:p>
          <a:p>
            <a:pPr marL="342900" indent="-342900">
              <a:buAutoNum type="arabicPeriod"/>
            </a:pPr>
            <a:r>
              <a:rPr lang="en-US" dirty="0" smtClean="0"/>
              <a:t>Has Multi specialty hospital chain</a:t>
            </a:r>
          </a:p>
          <a:p>
            <a:pPr marL="342900" indent="-342900"/>
            <a:endParaRPr lang="en-US" dirty="0" smtClean="0"/>
          </a:p>
        </p:txBody>
      </p:sp>
      <p:sp>
        <p:nvSpPr>
          <p:cNvPr id="14" name="Subtitle 2"/>
          <p:cNvSpPr txBox="1">
            <a:spLocks/>
          </p:cNvSpPr>
          <p:nvPr/>
        </p:nvSpPr>
        <p:spPr>
          <a:xfrm>
            <a:off x="152400" y="4495800"/>
            <a:ext cx="8382000" cy="1981200"/>
          </a:xfrm>
          <a:prstGeom prst="rect">
            <a:avLst/>
          </a:prstGeom>
        </p:spPr>
        <p:txBody>
          <a:bodyPr vert="horz">
            <a:normAutofit fontScale="55000" lnSpcReduction="20000"/>
          </a:bodyPr>
          <a:lstStyle/>
          <a:p>
            <a:pPr marL="274320" lvl="0" indent="-274320" algn="just">
              <a:lnSpc>
                <a:spcPct val="170000"/>
              </a:lnSpc>
              <a:spcBef>
                <a:spcPts val="600"/>
              </a:spcBef>
              <a:buClr>
                <a:schemeClr val="accent1"/>
              </a:buClr>
              <a:buSzPct val="70000"/>
              <a:defRPr/>
            </a:pPr>
            <a:r>
              <a:rPr lang="en-US" sz="4400" dirty="0" smtClean="0"/>
              <a:t>   Just run their company and be profitable they are forcing a unhealthy food diet on you, You all working very hard day after day for what ? making them rich ?</a:t>
            </a:r>
            <a:endParaRPr kumimoji="0" lang="en-US" sz="4400" b="0" i="0" u="none" strike="noStrike" kern="1200" cap="none" spc="0" normalizeH="0" baseline="0" noProof="0" dirty="0">
              <a:ln>
                <a:noFill/>
              </a:ln>
              <a:solidFill>
                <a:schemeClr val="accent3"/>
              </a:solidFill>
              <a:effectLst/>
              <a:uLnTx/>
              <a:uFillTx/>
              <a:latin typeface="+mn-lt"/>
              <a:ea typeface="+mn-ea"/>
              <a:cs typeface="+mn-cs"/>
            </a:endParaRPr>
          </a:p>
        </p:txBody>
      </p:sp>
      <p:sp>
        <p:nvSpPr>
          <p:cNvPr id="9" name="TextBox 8"/>
          <p:cNvSpPr txBox="1"/>
          <p:nvPr/>
        </p:nvSpPr>
        <p:spPr>
          <a:xfrm>
            <a:off x="609600" y="2286000"/>
            <a:ext cx="3429000" cy="954107"/>
          </a:xfrm>
          <a:prstGeom prst="rect">
            <a:avLst/>
          </a:prstGeom>
          <a:noFill/>
        </p:spPr>
        <p:txBody>
          <a:bodyPr wrap="square" rtlCol="0">
            <a:spAutoFit/>
          </a:bodyPr>
          <a:lstStyle/>
          <a:p>
            <a:r>
              <a:rPr lang="en-US" sz="2800" dirty="0" smtClean="0">
                <a:solidFill>
                  <a:srgbClr val="FF0000"/>
                </a:solidFill>
              </a:rPr>
              <a:t>Are you aware about this ?</a:t>
            </a:r>
            <a:r>
              <a:rPr lang="en-US" dirty="0" smtClean="0">
                <a:solidFill>
                  <a:srgbClr val="FF0000"/>
                </a:solidFill>
              </a:rPr>
              <a:t> </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28600"/>
            <a:ext cx="7772400" cy="762000"/>
          </a:xfrm>
          <a:prstGeom prst="rect">
            <a:avLst/>
          </a:prstGeom>
        </p:spPr>
        <p:txBody>
          <a:bodyPr vert="horz" anchor="b">
            <a:normAutofit/>
          </a:bodyPr>
          <a:lstStyle/>
          <a:p>
            <a:pPr lvl="0" algn="ctr">
              <a:spcBef>
                <a:spcPct val="0"/>
              </a:spcBef>
              <a:defRPr/>
            </a:pPr>
            <a:r>
              <a:rPr lang="en-US" sz="4000" cap="small" dirty="0" smtClean="0">
                <a:solidFill>
                  <a:schemeClr val="accent3"/>
                </a:solidFill>
                <a:latin typeface="+mj-lt"/>
                <a:ea typeface="+mj-ea"/>
                <a:cs typeface="+mj-cs"/>
              </a:rPr>
              <a:t>What is the Solution ?</a:t>
            </a:r>
            <a:endParaRPr kumimoji="0" lang="en-US" sz="3000" b="0" i="0" u="none" strike="noStrike" kern="1200" cap="small" spc="0" normalizeH="0" baseline="0" noProof="0" dirty="0">
              <a:ln>
                <a:noFill/>
              </a:ln>
              <a:solidFill>
                <a:schemeClr val="tx2"/>
              </a:solidFill>
              <a:effectLst/>
              <a:uLnTx/>
              <a:uFillTx/>
              <a:latin typeface="+mj-lt"/>
              <a:ea typeface="+mj-ea"/>
              <a:cs typeface="+mj-cs"/>
            </a:endParaRPr>
          </a:p>
        </p:txBody>
      </p:sp>
      <p:sp>
        <p:nvSpPr>
          <p:cNvPr id="3" name="Subtitle 2"/>
          <p:cNvSpPr txBox="1">
            <a:spLocks/>
          </p:cNvSpPr>
          <p:nvPr/>
        </p:nvSpPr>
        <p:spPr>
          <a:xfrm>
            <a:off x="0" y="914400"/>
            <a:ext cx="8534400" cy="1371600"/>
          </a:xfrm>
          <a:prstGeom prst="rect">
            <a:avLst/>
          </a:prstGeom>
        </p:spPr>
        <p:txBody>
          <a:bodyPr vert="horz">
            <a:normAutofit fontScale="55000" lnSpcReduction="20000"/>
          </a:bodyPr>
          <a:lstStyle/>
          <a:p>
            <a:pPr marL="274320" lvl="0" indent="-274320" algn="just">
              <a:lnSpc>
                <a:spcPct val="170000"/>
              </a:lnSpc>
              <a:spcBef>
                <a:spcPts val="600"/>
              </a:spcBef>
              <a:buClr>
                <a:schemeClr val="accent1"/>
              </a:buClr>
              <a:buSzPct val="70000"/>
              <a:defRPr/>
            </a:pPr>
            <a:r>
              <a:rPr lang="en-US" sz="4400" dirty="0" smtClean="0"/>
              <a:t>    To Be healthy and happy is 100% in your Hand, and with technology and internet it has become ever easier  </a:t>
            </a:r>
            <a:endParaRPr kumimoji="0" lang="en-US" sz="4400" b="0" i="0" u="none" strike="noStrike" kern="1200" cap="none" spc="0" normalizeH="0" baseline="0" noProof="0" dirty="0">
              <a:ln>
                <a:noFill/>
              </a:ln>
              <a:solidFill>
                <a:schemeClr val="accent3"/>
              </a:solidFill>
              <a:effectLst/>
              <a:uLnTx/>
              <a:uFillTx/>
              <a:latin typeface="+mn-lt"/>
              <a:ea typeface="+mn-ea"/>
              <a:cs typeface="+mn-cs"/>
            </a:endParaRPr>
          </a:p>
        </p:txBody>
      </p:sp>
      <p:sp>
        <p:nvSpPr>
          <p:cNvPr id="4" name="TextBox 3"/>
          <p:cNvSpPr txBox="1"/>
          <p:nvPr/>
        </p:nvSpPr>
        <p:spPr>
          <a:xfrm>
            <a:off x="4572000" y="1828800"/>
            <a:ext cx="184731" cy="369332"/>
          </a:xfrm>
          <a:prstGeom prst="rect">
            <a:avLst/>
          </a:prstGeom>
          <a:noFill/>
        </p:spPr>
        <p:txBody>
          <a:bodyPr wrap="none" rtlCol="0">
            <a:spAutoFit/>
          </a:bodyPr>
          <a:lstStyle/>
          <a:p>
            <a:endParaRPr lang="en-US" dirty="0"/>
          </a:p>
        </p:txBody>
      </p:sp>
      <p:pic>
        <p:nvPicPr>
          <p:cNvPr id="1028" name="Picture 4" descr="Image result for millets pictures with names"/>
          <p:cNvPicPr>
            <a:picLocks noChangeAspect="1" noChangeArrowheads="1"/>
          </p:cNvPicPr>
          <p:nvPr/>
        </p:nvPicPr>
        <p:blipFill>
          <a:blip r:embed="rId2" cstate="print"/>
          <a:srcRect/>
          <a:stretch>
            <a:fillRect/>
          </a:stretch>
        </p:blipFill>
        <p:spPr bwMode="auto">
          <a:xfrm>
            <a:off x="-22174200" y="-12496800"/>
            <a:ext cx="5486400" cy="4114800"/>
          </a:xfrm>
          <a:prstGeom prst="rect">
            <a:avLst/>
          </a:prstGeom>
          <a:noFill/>
        </p:spPr>
      </p:pic>
      <p:sp>
        <p:nvSpPr>
          <p:cNvPr id="13" name="TextBox 12"/>
          <p:cNvSpPr txBox="1"/>
          <p:nvPr/>
        </p:nvSpPr>
        <p:spPr>
          <a:xfrm>
            <a:off x="4724400" y="2133600"/>
            <a:ext cx="3733800" cy="3139321"/>
          </a:xfrm>
          <a:prstGeom prst="rect">
            <a:avLst/>
          </a:prstGeom>
          <a:noFill/>
        </p:spPr>
        <p:txBody>
          <a:bodyPr wrap="square" rtlCol="0">
            <a:spAutoFit/>
          </a:bodyPr>
          <a:lstStyle/>
          <a:p>
            <a:pPr marL="342900" indent="-342900">
              <a:buAutoNum type="arabicPeriod"/>
            </a:pPr>
            <a:r>
              <a:rPr lang="en-US" dirty="0" smtClean="0"/>
              <a:t>Energy thought-out the day</a:t>
            </a:r>
          </a:p>
          <a:p>
            <a:pPr marL="342900" indent="-342900">
              <a:buAutoNum type="arabicPeriod"/>
            </a:pPr>
            <a:r>
              <a:rPr lang="en-US" dirty="0" smtClean="0"/>
              <a:t>Free time for family and friends </a:t>
            </a:r>
          </a:p>
          <a:p>
            <a:pPr marL="342900" indent="-342900">
              <a:buAutoNum type="arabicPeriod"/>
            </a:pPr>
            <a:r>
              <a:rPr lang="en-US" dirty="0" smtClean="0"/>
              <a:t>Your money is making you rich not doctors / hospitals</a:t>
            </a:r>
          </a:p>
          <a:p>
            <a:pPr marL="342900" indent="-342900">
              <a:buAutoNum type="arabicPeriod"/>
            </a:pPr>
            <a:r>
              <a:rPr lang="en-US" dirty="0" smtClean="0"/>
              <a:t>Common cold, cough, fewer will never touch your kids</a:t>
            </a:r>
          </a:p>
          <a:p>
            <a:pPr marL="342900" indent="-342900">
              <a:buAutoNum type="arabicPeriod"/>
            </a:pPr>
            <a:r>
              <a:rPr lang="en-US" dirty="0" smtClean="0"/>
              <a:t>Ladies Special – </a:t>
            </a:r>
            <a:r>
              <a:rPr lang="en-US" dirty="0" err="1" smtClean="0"/>
              <a:t>wanna</a:t>
            </a:r>
            <a:r>
              <a:rPr lang="en-US" dirty="0" smtClean="0"/>
              <a:t> glow on your face – with no cosmetics </a:t>
            </a:r>
          </a:p>
          <a:p>
            <a:pPr marL="342900" indent="-342900"/>
            <a:endParaRPr lang="en-US" dirty="0" smtClean="0"/>
          </a:p>
        </p:txBody>
      </p:sp>
      <p:sp>
        <p:nvSpPr>
          <p:cNvPr id="14" name="Subtitle 2"/>
          <p:cNvSpPr txBox="1">
            <a:spLocks/>
          </p:cNvSpPr>
          <p:nvPr/>
        </p:nvSpPr>
        <p:spPr>
          <a:xfrm>
            <a:off x="152400" y="4953000"/>
            <a:ext cx="8382000" cy="1371600"/>
          </a:xfrm>
          <a:prstGeom prst="rect">
            <a:avLst/>
          </a:prstGeom>
        </p:spPr>
        <p:txBody>
          <a:bodyPr vert="horz">
            <a:normAutofit fontScale="55000" lnSpcReduction="20000"/>
          </a:bodyPr>
          <a:lstStyle/>
          <a:p>
            <a:pPr marL="274320" lvl="0" indent="-274320" algn="just">
              <a:lnSpc>
                <a:spcPct val="170000"/>
              </a:lnSpc>
              <a:spcBef>
                <a:spcPts val="600"/>
              </a:spcBef>
              <a:buClr>
                <a:schemeClr val="accent1"/>
              </a:buClr>
              <a:buSzPct val="70000"/>
              <a:defRPr/>
            </a:pPr>
            <a:r>
              <a:rPr lang="en-US" sz="4400" dirty="0" smtClean="0"/>
              <a:t>   Then </a:t>
            </a:r>
          </a:p>
          <a:p>
            <a:pPr marL="274320" lvl="0" indent="-274320" algn="just">
              <a:lnSpc>
                <a:spcPct val="170000"/>
              </a:lnSpc>
              <a:spcBef>
                <a:spcPts val="600"/>
              </a:spcBef>
              <a:buClr>
                <a:schemeClr val="accent1"/>
              </a:buClr>
              <a:buSzPct val="70000"/>
              <a:defRPr/>
            </a:pPr>
            <a:r>
              <a:rPr kumimoji="0" lang="en-US" sz="4400" b="0" i="0" u="none" strike="noStrike" kern="1200" cap="none" spc="0" normalizeH="0" baseline="0" noProof="0" dirty="0" smtClean="0">
                <a:ln>
                  <a:noFill/>
                </a:ln>
                <a:solidFill>
                  <a:schemeClr val="accent3"/>
                </a:solidFill>
                <a:effectLst/>
                <a:uLnTx/>
                <a:uFillTx/>
                <a:latin typeface="+mn-lt"/>
                <a:ea typeface="+mn-ea"/>
                <a:cs typeface="+mn-cs"/>
              </a:rPr>
              <a:t>     Follow on this presentation</a:t>
            </a:r>
            <a:r>
              <a:rPr lang="en-US" sz="4400" dirty="0" smtClean="0">
                <a:solidFill>
                  <a:schemeClr val="accent3"/>
                </a:solidFill>
              </a:rPr>
              <a:t> </a:t>
            </a:r>
            <a:r>
              <a:rPr kumimoji="0" lang="en-US" sz="4400" b="0" i="0" u="none" strike="noStrike" kern="1200" cap="none" spc="0" normalizeH="0" baseline="0" noProof="0" dirty="0" smtClean="0">
                <a:ln>
                  <a:noFill/>
                </a:ln>
                <a:solidFill>
                  <a:schemeClr val="accent3"/>
                </a:solidFill>
                <a:effectLst/>
                <a:uLnTx/>
                <a:uFillTx/>
                <a:latin typeface="+mn-lt"/>
                <a:ea typeface="+mn-ea"/>
                <a:cs typeface="+mn-cs"/>
              </a:rPr>
              <a:t>– you will have all these </a:t>
            </a:r>
            <a:endParaRPr kumimoji="0" lang="en-US" sz="4400" b="0" i="0" u="none" strike="noStrike" kern="1200" cap="none" spc="0" normalizeH="0" baseline="0" noProof="0" dirty="0">
              <a:ln>
                <a:noFill/>
              </a:ln>
              <a:solidFill>
                <a:schemeClr val="accent3"/>
              </a:solidFill>
              <a:effectLst/>
              <a:uLnTx/>
              <a:uFillTx/>
              <a:latin typeface="+mn-lt"/>
              <a:ea typeface="+mn-ea"/>
              <a:cs typeface="+mn-cs"/>
            </a:endParaRPr>
          </a:p>
        </p:txBody>
      </p:sp>
      <p:sp>
        <p:nvSpPr>
          <p:cNvPr id="9" name="TextBox 8"/>
          <p:cNvSpPr txBox="1"/>
          <p:nvPr/>
        </p:nvSpPr>
        <p:spPr>
          <a:xfrm>
            <a:off x="838200" y="2971800"/>
            <a:ext cx="3429000" cy="954107"/>
          </a:xfrm>
          <a:prstGeom prst="rect">
            <a:avLst/>
          </a:prstGeom>
          <a:noFill/>
        </p:spPr>
        <p:txBody>
          <a:bodyPr wrap="square" rtlCol="0">
            <a:spAutoFit/>
          </a:bodyPr>
          <a:lstStyle/>
          <a:p>
            <a:r>
              <a:rPr lang="en-US" sz="2800" dirty="0" smtClean="0">
                <a:solidFill>
                  <a:srgbClr val="FF0000"/>
                </a:solidFill>
              </a:rPr>
              <a:t>Do you want all these ?</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219200" y="152400"/>
            <a:ext cx="7772400" cy="1371600"/>
          </a:xfrm>
          <a:prstGeom prst="rect">
            <a:avLst/>
          </a:prstGeom>
        </p:spPr>
        <p:txBody>
          <a:bodyPr vert="horz" anchor="b">
            <a:normAutofit/>
          </a:bodyPr>
          <a:lstStyle/>
          <a:p>
            <a:pPr lvl="0" algn="ctr">
              <a:spcBef>
                <a:spcPct val="0"/>
              </a:spcBef>
              <a:defRPr/>
            </a:pPr>
            <a:r>
              <a:rPr lang="en-US" sz="4000" cap="small" dirty="0" smtClean="0">
                <a:solidFill>
                  <a:schemeClr val="accent3"/>
                </a:solidFill>
                <a:latin typeface="+mj-lt"/>
                <a:ea typeface="+mj-ea"/>
                <a:cs typeface="+mj-cs"/>
              </a:rPr>
              <a:t>What are millets?</a:t>
            </a:r>
            <a:r>
              <a:rPr kumimoji="0" lang="en-US" sz="4000" b="0" i="0" u="none" strike="noStrike" kern="1200" cap="small" spc="0" normalizeH="0" baseline="0" noProof="0" dirty="0" smtClean="0">
                <a:ln>
                  <a:noFill/>
                </a:ln>
                <a:solidFill>
                  <a:schemeClr val="accent3"/>
                </a:solidFill>
                <a:effectLst/>
                <a:uLnTx/>
                <a:uFillTx/>
                <a:latin typeface="+mj-lt"/>
                <a:ea typeface="+mj-ea"/>
                <a:cs typeface="+mj-cs"/>
              </a:rPr>
              <a:t/>
            </a:r>
            <a:br>
              <a:rPr kumimoji="0" lang="en-US" sz="4000" b="0" i="0" u="none" strike="noStrike" kern="1200" cap="small" spc="0" normalizeH="0" baseline="0" noProof="0" dirty="0" smtClean="0">
                <a:ln>
                  <a:noFill/>
                </a:ln>
                <a:solidFill>
                  <a:schemeClr val="accent3"/>
                </a:solidFill>
                <a:effectLst/>
                <a:uLnTx/>
                <a:uFillTx/>
                <a:latin typeface="+mj-lt"/>
                <a:ea typeface="+mj-ea"/>
                <a:cs typeface="+mj-cs"/>
              </a:rPr>
            </a:br>
            <a:endParaRPr kumimoji="0" lang="en-US" sz="3000" b="0" i="0" u="none" strike="noStrike" kern="1200" cap="small" spc="0" normalizeH="0" baseline="0" noProof="0" dirty="0">
              <a:ln>
                <a:noFill/>
              </a:ln>
              <a:solidFill>
                <a:schemeClr val="tx2"/>
              </a:solidFill>
              <a:effectLst/>
              <a:uLnTx/>
              <a:uFillTx/>
              <a:latin typeface="+mj-lt"/>
              <a:ea typeface="+mj-ea"/>
              <a:cs typeface="+mj-cs"/>
            </a:endParaRPr>
          </a:p>
        </p:txBody>
      </p:sp>
      <p:sp>
        <p:nvSpPr>
          <p:cNvPr id="3" name="Subtitle 2"/>
          <p:cNvSpPr txBox="1">
            <a:spLocks/>
          </p:cNvSpPr>
          <p:nvPr/>
        </p:nvSpPr>
        <p:spPr>
          <a:xfrm>
            <a:off x="152400" y="3505200"/>
            <a:ext cx="8534400" cy="3048000"/>
          </a:xfrm>
          <a:prstGeom prst="rect">
            <a:avLst/>
          </a:prstGeom>
        </p:spPr>
        <p:txBody>
          <a:bodyPr vert="horz">
            <a:normAutofit fontScale="55000" lnSpcReduction="20000"/>
          </a:bodyPr>
          <a:lstStyle/>
          <a:p>
            <a:pPr marL="274320" lvl="0" indent="-274320" algn="just">
              <a:lnSpc>
                <a:spcPct val="170000"/>
              </a:lnSpc>
              <a:spcBef>
                <a:spcPts val="600"/>
              </a:spcBef>
              <a:buClr>
                <a:schemeClr val="accent1"/>
              </a:buClr>
              <a:buSzPct val="70000"/>
              <a:defRPr/>
            </a:pPr>
            <a:r>
              <a:rPr lang="en-US" sz="4400" dirty="0" smtClean="0"/>
              <a:t>   Millets are </a:t>
            </a:r>
            <a:r>
              <a:rPr lang="en-US" sz="4400" dirty="0" smtClean="0">
                <a:solidFill>
                  <a:srgbClr val="00B050"/>
                </a:solidFill>
              </a:rPr>
              <a:t>small-seeded grasses </a:t>
            </a:r>
            <a:r>
              <a:rPr lang="en-US" sz="4400" dirty="0" smtClean="0"/>
              <a:t>that are hardy and grow well in dry zones as rain-fed crops, under marginal conditions of soil fertility and moisture. Millets are one of the oldest foods known to humans and possibly the first cereal grain to be used for domestic purposes.</a:t>
            </a:r>
            <a:endParaRPr kumimoji="0" lang="en-US" sz="4400" b="0" i="0" u="none" strike="noStrike" kern="1200" cap="none" spc="0" normalizeH="0" baseline="0" noProof="0" dirty="0">
              <a:ln>
                <a:noFill/>
              </a:ln>
              <a:solidFill>
                <a:schemeClr val="accent3"/>
              </a:solidFill>
              <a:effectLst/>
              <a:uLnTx/>
              <a:uFillTx/>
              <a:latin typeface="+mn-lt"/>
              <a:ea typeface="+mn-ea"/>
              <a:cs typeface="+mn-cs"/>
            </a:endParaRPr>
          </a:p>
        </p:txBody>
      </p:sp>
      <p:sp>
        <p:nvSpPr>
          <p:cNvPr id="4" name="TextBox 3"/>
          <p:cNvSpPr txBox="1"/>
          <p:nvPr/>
        </p:nvSpPr>
        <p:spPr>
          <a:xfrm>
            <a:off x="4572000" y="1828800"/>
            <a:ext cx="184731" cy="369332"/>
          </a:xfrm>
          <a:prstGeom prst="rect">
            <a:avLst/>
          </a:prstGeom>
          <a:noFill/>
        </p:spPr>
        <p:txBody>
          <a:bodyPr wrap="none" rtlCol="0">
            <a:spAutoFit/>
          </a:bodyPr>
          <a:lstStyle/>
          <a:p>
            <a:endParaRPr lang="en-US" dirty="0"/>
          </a:p>
        </p:txBody>
      </p:sp>
      <p:pic>
        <p:nvPicPr>
          <p:cNvPr id="7" name="Picture 6" descr="millets_pics.jpg"/>
          <p:cNvPicPr>
            <a:picLocks noChangeAspect="1"/>
          </p:cNvPicPr>
          <p:nvPr/>
        </p:nvPicPr>
        <p:blipFill>
          <a:blip r:embed="rId2" cstate="print"/>
          <a:stretch>
            <a:fillRect/>
          </a:stretch>
        </p:blipFill>
        <p:spPr>
          <a:xfrm>
            <a:off x="4800600" y="990600"/>
            <a:ext cx="2114550" cy="2286000"/>
          </a:xfrm>
          <a:prstGeom prst="rect">
            <a:avLst/>
          </a:prstGeom>
        </p:spPr>
      </p:pic>
      <p:pic>
        <p:nvPicPr>
          <p:cNvPr id="1026" name="Picture 2" descr="E:\clients\clients\formyfamily\wp-images\haaraka.jpg"/>
          <p:cNvPicPr>
            <a:picLocks noChangeAspect="1" noChangeArrowheads="1"/>
          </p:cNvPicPr>
          <p:nvPr/>
        </p:nvPicPr>
        <p:blipFill>
          <a:blip r:embed="rId3" cstate="print"/>
          <a:srcRect/>
          <a:stretch>
            <a:fillRect/>
          </a:stretch>
        </p:blipFill>
        <p:spPr bwMode="auto">
          <a:xfrm>
            <a:off x="533400" y="1066800"/>
            <a:ext cx="1905000" cy="2133600"/>
          </a:xfrm>
          <a:prstGeom prst="rect">
            <a:avLst/>
          </a:prstGeom>
          <a:noFill/>
        </p:spPr>
      </p:pic>
      <p:pic>
        <p:nvPicPr>
          <p:cNvPr id="1028" name="Picture 4" descr="Image result for millets pictures with names"/>
          <p:cNvPicPr>
            <a:picLocks noChangeAspect="1" noChangeArrowheads="1"/>
          </p:cNvPicPr>
          <p:nvPr/>
        </p:nvPicPr>
        <p:blipFill>
          <a:blip r:embed="rId4" cstate="print"/>
          <a:srcRect/>
          <a:stretch>
            <a:fillRect/>
          </a:stretch>
        </p:blipFill>
        <p:spPr bwMode="auto">
          <a:xfrm>
            <a:off x="-22174200" y="-12496800"/>
            <a:ext cx="5486400" cy="4114800"/>
          </a:xfrm>
          <a:prstGeom prst="rect">
            <a:avLst/>
          </a:prstGeom>
          <a:noFill/>
        </p:spPr>
      </p:pic>
      <p:pic>
        <p:nvPicPr>
          <p:cNvPr id="10" name="Picture 9" descr="millets_4.jpg"/>
          <p:cNvPicPr>
            <a:picLocks noChangeAspect="1"/>
          </p:cNvPicPr>
          <p:nvPr/>
        </p:nvPicPr>
        <p:blipFill>
          <a:blip r:embed="rId5" cstate="print"/>
          <a:stretch>
            <a:fillRect/>
          </a:stretch>
        </p:blipFill>
        <p:spPr>
          <a:xfrm>
            <a:off x="6781801" y="1066800"/>
            <a:ext cx="1904999" cy="2133600"/>
          </a:xfrm>
          <a:prstGeom prst="rect">
            <a:avLst/>
          </a:prstGeom>
        </p:spPr>
      </p:pic>
      <p:pic>
        <p:nvPicPr>
          <p:cNvPr id="1029" name="Picture 5"/>
          <p:cNvPicPr>
            <a:picLocks noChangeAspect="1" noChangeArrowheads="1"/>
          </p:cNvPicPr>
          <p:nvPr/>
        </p:nvPicPr>
        <p:blipFill>
          <a:blip r:embed="rId6" cstate="print"/>
          <a:srcRect/>
          <a:stretch>
            <a:fillRect/>
          </a:stretch>
        </p:blipFill>
        <p:spPr bwMode="auto">
          <a:xfrm>
            <a:off x="2438400" y="1066800"/>
            <a:ext cx="2574719" cy="2133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28600"/>
            <a:ext cx="5181600" cy="533400"/>
          </a:xfrm>
          <a:prstGeom prst="rect">
            <a:avLst/>
          </a:prstGeom>
        </p:spPr>
        <p:txBody>
          <a:bodyPr vert="horz" anchor="b">
            <a:normAutofit fontScale="90000" lnSpcReduction="20000"/>
          </a:bodyPr>
          <a:lstStyle/>
          <a:p>
            <a:pPr lvl="0">
              <a:spcBef>
                <a:spcPct val="0"/>
              </a:spcBef>
              <a:defRPr/>
            </a:pPr>
            <a:r>
              <a:rPr lang="en-US" sz="4000" cap="small" dirty="0" smtClean="0">
                <a:solidFill>
                  <a:schemeClr val="accent3"/>
                </a:solidFill>
                <a:latin typeface="+mj-lt"/>
                <a:ea typeface="+mj-ea"/>
                <a:cs typeface="+mj-cs"/>
              </a:rPr>
              <a:t>Why eat millets?</a:t>
            </a:r>
            <a:endParaRPr kumimoji="0" lang="en-US" sz="3000" b="0" i="0" u="none" strike="noStrike" kern="1200" cap="small" spc="0" normalizeH="0" baseline="0" noProof="0" dirty="0">
              <a:ln>
                <a:noFill/>
              </a:ln>
              <a:solidFill>
                <a:schemeClr val="tx2"/>
              </a:solidFill>
              <a:effectLst/>
              <a:uLnTx/>
              <a:uFillTx/>
              <a:latin typeface="+mj-lt"/>
              <a:ea typeface="+mj-ea"/>
              <a:cs typeface="+mj-cs"/>
            </a:endParaRPr>
          </a:p>
        </p:txBody>
      </p:sp>
      <p:sp>
        <p:nvSpPr>
          <p:cNvPr id="7" name="Subtitle 2"/>
          <p:cNvSpPr txBox="1">
            <a:spLocks/>
          </p:cNvSpPr>
          <p:nvPr/>
        </p:nvSpPr>
        <p:spPr>
          <a:xfrm>
            <a:off x="152400" y="914400"/>
            <a:ext cx="8534400" cy="4419600"/>
          </a:xfrm>
          <a:prstGeom prst="rect">
            <a:avLst/>
          </a:prstGeom>
        </p:spPr>
        <p:txBody>
          <a:bodyPr vert="horz">
            <a:normAutofit fontScale="32500" lnSpcReduction="20000"/>
          </a:bodyPr>
          <a:lstStyle/>
          <a:p>
            <a:pPr marL="274320" lvl="0" indent="-274320" algn="just">
              <a:lnSpc>
                <a:spcPct val="170000"/>
              </a:lnSpc>
              <a:spcBef>
                <a:spcPts val="600"/>
              </a:spcBef>
              <a:buClr>
                <a:schemeClr val="accent1"/>
              </a:buClr>
              <a:buSzPct val="70000"/>
              <a:defRPr/>
            </a:pPr>
            <a:r>
              <a:rPr lang="en-US" sz="4400" dirty="0" smtClean="0"/>
              <a:t>   1.</a:t>
            </a:r>
            <a:r>
              <a:rPr lang="en-US" sz="2000" dirty="0" smtClean="0"/>
              <a:t> </a:t>
            </a:r>
            <a:r>
              <a:rPr lang="en-US" sz="4400" dirty="0" smtClean="0"/>
              <a:t>Nutrition: </a:t>
            </a:r>
          </a:p>
          <a:p>
            <a:pPr marL="274320" lvl="0" indent="-274320" algn="just">
              <a:lnSpc>
                <a:spcPct val="170000"/>
              </a:lnSpc>
              <a:spcBef>
                <a:spcPts val="600"/>
              </a:spcBef>
              <a:buClr>
                <a:schemeClr val="accent1"/>
              </a:buClr>
              <a:buSzPct val="70000"/>
              <a:defRPr/>
            </a:pPr>
            <a:r>
              <a:rPr lang="en-US" sz="4400" dirty="0" smtClean="0"/>
              <a:t>	   a. Highly Nutritious,  Non-Glutinous , Not acid forming </a:t>
            </a:r>
          </a:p>
          <a:p>
            <a:pPr marL="274320" lvl="0" indent="-274320" algn="just">
              <a:lnSpc>
                <a:spcPct val="170000"/>
              </a:lnSpc>
              <a:spcBef>
                <a:spcPts val="600"/>
              </a:spcBef>
              <a:buClr>
                <a:schemeClr val="accent1"/>
              </a:buClr>
              <a:buSzPct val="70000"/>
              <a:defRPr/>
            </a:pPr>
            <a:r>
              <a:rPr lang="en-US" sz="4400" dirty="0" smtClean="0"/>
              <a:t>	    b. High in minerals like iron, magnesium, phosphorous and  potassium</a:t>
            </a:r>
          </a:p>
          <a:p>
            <a:pPr marL="274320" lvl="0" indent="-274320" algn="just">
              <a:lnSpc>
                <a:spcPct val="170000"/>
              </a:lnSpc>
              <a:spcBef>
                <a:spcPts val="600"/>
              </a:spcBef>
              <a:buClr>
                <a:schemeClr val="accent1"/>
              </a:buClr>
              <a:buSzPct val="70000"/>
              <a:defRPr/>
            </a:pPr>
            <a:r>
              <a:rPr lang="en-US" sz="4400" dirty="0" smtClean="0"/>
              <a:t>   2. Environmental: </a:t>
            </a:r>
          </a:p>
          <a:p>
            <a:pPr marL="274320" lvl="0" indent="-274320" algn="just">
              <a:lnSpc>
                <a:spcPct val="170000"/>
              </a:lnSpc>
              <a:spcBef>
                <a:spcPts val="600"/>
              </a:spcBef>
              <a:buClr>
                <a:schemeClr val="accent1"/>
              </a:buClr>
              <a:buSzPct val="70000"/>
              <a:defRPr/>
            </a:pPr>
            <a:r>
              <a:rPr lang="en-US" sz="4400" dirty="0" smtClean="0"/>
              <a:t>            Millets Grow on rain fed and dry farm lands. They don’t require any chemical spray. Crop   </a:t>
            </a:r>
          </a:p>
          <a:p>
            <a:pPr marL="274320" lvl="0" indent="-274320" algn="just">
              <a:lnSpc>
                <a:spcPct val="170000"/>
              </a:lnSpc>
              <a:spcBef>
                <a:spcPts val="600"/>
              </a:spcBef>
              <a:buClr>
                <a:schemeClr val="accent1"/>
              </a:buClr>
              <a:buSzPct val="70000"/>
              <a:defRPr/>
            </a:pPr>
            <a:r>
              <a:rPr lang="en-US" sz="4400" dirty="0" smtClean="0"/>
              <a:t>            cycle is less than 6  months.  </a:t>
            </a:r>
          </a:p>
          <a:p>
            <a:pPr marL="274320" lvl="0" indent="-274320" algn="just">
              <a:lnSpc>
                <a:spcPct val="170000"/>
              </a:lnSpc>
              <a:spcBef>
                <a:spcPts val="600"/>
              </a:spcBef>
              <a:buClr>
                <a:schemeClr val="accent1"/>
              </a:buClr>
              <a:buSzPct val="70000"/>
              <a:defRPr/>
            </a:pPr>
            <a:r>
              <a:rPr lang="en-US" sz="4400" dirty="0" smtClean="0">
                <a:solidFill>
                  <a:srgbClr val="FF0000"/>
                </a:solidFill>
              </a:rPr>
              <a:t>     Wheat, Rice and Sugar Cane Crops require 1000 + liters of water just to produce a Kg or two and all these were not at all there in our food system. For example Rice has history of just 350 years – earlier than this millets were our Staple food. Our healthy food system was broken down by </a:t>
            </a:r>
            <a:r>
              <a:rPr lang="en-US" sz="4400" dirty="0" err="1" smtClean="0">
                <a:solidFill>
                  <a:srgbClr val="FF0000"/>
                </a:solidFill>
              </a:rPr>
              <a:t>Mutli</a:t>
            </a:r>
            <a:r>
              <a:rPr lang="en-US" sz="4400" dirty="0" smtClean="0">
                <a:solidFill>
                  <a:srgbClr val="FF0000"/>
                </a:solidFill>
              </a:rPr>
              <a:t>-National </a:t>
            </a:r>
            <a:r>
              <a:rPr lang="en-US" sz="4400" dirty="0" err="1" smtClean="0">
                <a:solidFill>
                  <a:srgbClr val="FF0000"/>
                </a:solidFill>
              </a:rPr>
              <a:t>pharma</a:t>
            </a:r>
            <a:r>
              <a:rPr lang="en-US" sz="4400" dirty="0" smtClean="0">
                <a:solidFill>
                  <a:srgbClr val="FF0000"/>
                </a:solidFill>
              </a:rPr>
              <a:t> companies. Daily 3 times if you eat rice/</a:t>
            </a:r>
            <a:r>
              <a:rPr lang="en-US" sz="4400" dirty="0" err="1" smtClean="0">
                <a:solidFill>
                  <a:srgbClr val="FF0000"/>
                </a:solidFill>
              </a:rPr>
              <a:t>chapati</a:t>
            </a:r>
            <a:r>
              <a:rPr lang="en-US" sz="4400" dirty="0" smtClean="0">
                <a:solidFill>
                  <a:srgbClr val="FF0000"/>
                </a:solidFill>
              </a:rPr>
              <a:t>/white sugar you are sure to make hospitals+ </a:t>
            </a:r>
            <a:r>
              <a:rPr lang="en-US" sz="4400" dirty="0" err="1" smtClean="0">
                <a:solidFill>
                  <a:srgbClr val="FF0000"/>
                </a:solidFill>
              </a:rPr>
              <a:t>pharma</a:t>
            </a:r>
            <a:r>
              <a:rPr lang="en-US" sz="4400" dirty="0" smtClean="0">
                <a:solidFill>
                  <a:srgbClr val="FF0000"/>
                </a:solidFill>
              </a:rPr>
              <a:t> companies rich every year </a:t>
            </a:r>
          </a:p>
          <a:p>
            <a:pPr marL="274320" lvl="0" indent="-274320" algn="just">
              <a:lnSpc>
                <a:spcPct val="170000"/>
              </a:lnSpc>
              <a:spcBef>
                <a:spcPts val="600"/>
              </a:spcBef>
              <a:buClr>
                <a:schemeClr val="accent1"/>
              </a:buClr>
              <a:buSzPct val="70000"/>
              <a:defRPr/>
            </a:pPr>
            <a:endParaRPr lang="en-US" sz="4400" dirty="0" smtClean="0"/>
          </a:p>
          <a:p>
            <a:pPr marL="274320" lvl="0" indent="-274320" algn="just">
              <a:lnSpc>
                <a:spcPct val="170000"/>
              </a:lnSpc>
              <a:spcBef>
                <a:spcPts val="600"/>
              </a:spcBef>
              <a:buClr>
                <a:schemeClr val="accent1"/>
              </a:buClr>
              <a:buSzPct val="70000"/>
              <a:defRPr/>
            </a:pPr>
            <a:endParaRPr lang="en-US" sz="4400" dirty="0" smtClean="0"/>
          </a:p>
          <a:p>
            <a:pPr marL="274320" lvl="0" indent="-274320" algn="just">
              <a:lnSpc>
                <a:spcPct val="170000"/>
              </a:lnSpc>
              <a:spcBef>
                <a:spcPts val="600"/>
              </a:spcBef>
              <a:buClr>
                <a:schemeClr val="accent1"/>
              </a:buClr>
              <a:buSzPct val="70000"/>
              <a:defRPr/>
            </a:pPr>
            <a:endParaRPr lang="en-US" sz="4400" dirty="0" smtClean="0"/>
          </a:p>
          <a:p>
            <a:pPr marL="274320" lvl="0" indent="-274320" algn="just">
              <a:lnSpc>
                <a:spcPct val="170000"/>
              </a:lnSpc>
              <a:spcBef>
                <a:spcPts val="600"/>
              </a:spcBef>
              <a:buClr>
                <a:schemeClr val="accent1"/>
              </a:buClr>
              <a:buSzPct val="70000"/>
              <a:defRPr/>
            </a:pPr>
            <a:endParaRPr kumimoji="0" lang="en-US" sz="4400" b="0" i="0" u="none" strike="noStrike" kern="1200" cap="none" spc="0" normalizeH="0" baseline="0" noProof="0" dirty="0">
              <a:ln>
                <a:noFill/>
              </a:ln>
              <a:solidFill>
                <a:schemeClr val="accent3"/>
              </a:solidFill>
              <a:effectLst/>
              <a:uLnTx/>
              <a:uFillTx/>
              <a:latin typeface="+mn-lt"/>
              <a:ea typeface="+mn-ea"/>
              <a:cs typeface="+mn-cs"/>
            </a:endParaRPr>
          </a:p>
        </p:txBody>
      </p:sp>
      <p:sp>
        <p:nvSpPr>
          <p:cNvPr id="8" name="TextBox 7"/>
          <p:cNvSpPr txBox="1"/>
          <p:nvPr/>
        </p:nvSpPr>
        <p:spPr>
          <a:xfrm>
            <a:off x="685800" y="5562600"/>
            <a:ext cx="7543800" cy="369332"/>
          </a:xfrm>
          <a:prstGeom prst="rect">
            <a:avLst/>
          </a:prstGeom>
          <a:noFill/>
        </p:spPr>
        <p:txBody>
          <a:bodyPr wrap="square" rtlCol="0">
            <a:spAutoFit/>
          </a:bodyPr>
          <a:lstStyle/>
          <a:p>
            <a:r>
              <a:rPr lang="en-US" dirty="0" smtClean="0"/>
              <a:t>Diabetic Market alone is 350 + billion $ and growing every year </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09600" y="228600"/>
            <a:ext cx="6705600" cy="609600"/>
          </a:xfrm>
          <a:prstGeom prst="rect">
            <a:avLst/>
          </a:prstGeom>
        </p:spPr>
        <p:txBody>
          <a:bodyPr vert="horz" anchor="b">
            <a:normAutofit fontScale="900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small" spc="0" normalizeH="0" baseline="0" noProof="0" dirty="0" smtClean="0">
                <a:ln>
                  <a:noFill/>
                </a:ln>
                <a:solidFill>
                  <a:schemeClr val="accent3"/>
                </a:solidFill>
                <a:effectLst/>
                <a:uLnTx/>
                <a:uFillTx/>
                <a:latin typeface="+mj-lt"/>
                <a:ea typeface="+mj-ea"/>
                <a:cs typeface="+mj-cs"/>
              </a:rPr>
              <a:t>What is the Proof ?</a:t>
            </a:r>
            <a:endParaRPr kumimoji="0" lang="en-US" sz="3000" b="0" i="0" u="none" strike="noStrike" kern="1200" cap="small" spc="0" normalizeH="0" baseline="0" noProof="0" dirty="0">
              <a:ln>
                <a:noFill/>
              </a:ln>
              <a:solidFill>
                <a:schemeClr val="tx2"/>
              </a:solidFill>
              <a:effectLst/>
              <a:uLnTx/>
              <a:uFillTx/>
              <a:latin typeface="+mj-lt"/>
              <a:ea typeface="+mj-ea"/>
              <a:cs typeface="+mj-cs"/>
            </a:endParaRPr>
          </a:p>
        </p:txBody>
      </p:sp>
      <p:sp>
        <p:nvSpPr>
          <p:cNvPr id="4" name="Subtitle 2"/>
          <p:cNvSpPr txBox="1">
            <a:spLocks/>
          </p:cNvSpPr>
          <p:nvPr/>
        </p:nvSpPr>
        <p:spPr>
          <a:xfrm>
            <a:off x="457200" y="914400"/>
            <a:ext cx="8229600" cy="1066800"/>
          </a:xfrm>
          <a:prstGeom prst="rect">
            <a:avLst/>
          </a:prstGeom>
        </p:spPr>
        <p:txBody>
          <a:bodyPr vert="horz">
            <a:normAutofit fontScale="77500" lnSpcReduction="20000"/>
          </a:bodyPr>
          <a:lstStyle/>
          <a:p>
            <a:pPr lvl="0" algn="ctr">
              <a:spcBef>
                <a:spcPts val="600"/>
              </a:spcBef>
              <a:buClr>
                <a:schemeClr val="accent1"/>
              </a:buClr>
              <a:buSzPct val="70000"/>
              <a:defRPr/>
            </a:pPr>
            <a:r>
              <a:rPr lang="en-US" sz="4400" b="1" dirty="0" smtClean="0">
                <a:solidFill>
                  <a:srgbClr val="00B050"/>
                </a:solidFill>
              </a:rPr>
              <a:t>Nutrient content in small millets compared to other common grains</a:t>
            </a:r>
            <a:endParaRPr kumimoji="0" lang="en-US" sz="4400" b="1" i="0" u="none" strike="noStrike" kern="1200" cap="none" spc="0" normalizeH="0" baseline="0" noProof="0" dirty="0">
              <a:ln>
                <a:noFill/>
              </a:ln>
              <a:solidFill>
                <a:srgbClr val="00B050"/>
              </a:solidFill>
              <a:effectLst/>
              <a:uLnTx/>
              <a:uFillTx/>
              <a:latin typeface="+mn-lt"/>
              <a:ea typeface="+mn-ea"/>
              <a:cs typeface="+mn-cs"/>
            </a:endParaRPr>
          </a:p>
        </p:txBody>
      </p:sp>
      <p:pic>
        <p:nvPicPr>
          <p:cNvPr id="21506" name="Picture 2" descr="milletsNutritionTable"/>
          <p:cNvPicPr>
            <a:picLocks noChangeAspect="1" noChangeArrowheads="1"/>
          </p:cNvPicPr>
          <p:nvPr/>
        </p:nvPicPr>
        <p:blipFill>
          <a:blip r:embed="rId2" cstate="print"/>
          <a:srcRect/>
          <a:stretch>
            <a:fillRect/>
          </a:stretch>
        </p:blipFill>
        <p:spPr bwMode="auto">
          <a:xfrm>
            <a:off x="1752600" y="2057400"/>
            <a:ext cx="6096000" cy="441350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152400"/>
            <a:ext cx="6705600" cy="609600"/>
          </a:xfrm>
          <a:prstGeom prst="rect">
            <a:avLst/>
          </a:prstGeom>
        </p:spPr>
        <p:txBody>
          <a:bodyPr vert="horz" anchor="b">
            <a:normAutofit fontScale="82500" lnSpcReduction="1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small" spc="0" normalizeH="0" baseline="0" noProof="0" dirty="0" smtClean="0">
                <a:ln>
                  <a:noFill/>
                </a:ln>
                <a:solidFill>
                  <a:schemeClr val="accent3"/>
                </a:solidFill>
                <a:effectLst/>
                <a:uLnTx/>
                <a:uFillTx/>
                <a:latin typeface="+mj-lt"/>
                <a:ea typeface="+mj-ea"/>
                <a:cs typeface="+mj-cs"/>
              </a:rPr>
              <a:t>How </a:t>
            </a:r>
            <a:r>
              <a:rPr kumimoji="0" lang="en-US" sz="3900" b="1" i="0" u="none" strike="noStrike" kern="1200" cap="small" spc="0" normalizeH="0" baseline="0" noProof="0" dirty="0" smtClean="0">
                <a:ln>
                  <a:noFill/>
                </a:ln>
                <a:solidFill>
                  <a:srgbClr val="C00000"/>
                </a:solidFill>
                <a:effectLst/>
                <a:uLnTx/>
                <a:uFillTx/>
                <a:latin typeface="+mj-lt"/>
                <a:ea typeface="+mj-ea"/>
                <a:cs typeface="+mj-cs"/>
              </a:rPr>
              <a:t>to Know it is</a:t>
            </a:r>
            <a:r>
              <a:rPr kumimoji="0" lang="en-US" sz="3900" b="1" i="0" u="none" strike="noStrike" kern="1200" cap="small" spc="0" normalizeH="0" baseline="0" noProof="0" dirty="0" smtClean="0">
                <a:ln>
                  <a:noFill/>
                </a:ln>
                <a:solidFill>
                  <a:srgbClr val="00B050"/>
                </a:solidFill>
                <a:effectLst/>
                <a:uLnTx/>
                <a:uFillTx/>
                <a:latin typeface="+mj-lt"/>
                <a:ea typeface="+mj-ea"/>
                <a:cs typeface="+mj-cs"/>
              </a:rPr>
              <a:t> a Millet</a:t>
            </a:r>
            <a:r>
              <a:rPr lang="en-US" sz="4000" b="1" cap="small" dirty="0" smtClean="0">
                <a:solidFill>
                  <a:schemeClr val="accent3"/>
                </a:solidFill>
                <a:latin typeface="+mj-lt"/>
                <a:ea typeface="+mj-ea"/>
                <a:cs typeface="+mj-cs"/>
              </a:rPr>
              <a:t>?</a:t>
            </a:r>
            <a:endParaRPr kumimoji="0" lang="en-US" sz="3000" b="1" i="0" u="none" strike="noStrike" kern="1200" cap="small" spc="0" normalizeH="0" baseline="0" noProof="0" dirty="0">
              <a:ln>
                <a:noFill/>
              </a:ln>
              <a:solidFill>
                <a:schemeClr val="tx2"/>
              </a:solidFill>
              <a:effectLst/>
              <a:uLnTx/>
              <a:uFillTx/>
              <a:latin typeface="+mj-lt"/>
              <a:ea typeface="+mj-ea"/>
              <a:cs typeface="+mj-cs"/>
            </a:endParaRPr>
          </a:p>
        </p:txBody>
      </p:sp>
      <p:sp>
        <p:nvSpPr>
          <p:cNvPr id="3" name="Subtitle 2"/>
          <p:cNvSpPr txBox="1">
            <a:spLocks/>
          </p:cNvSpPr>
          <p:nvPr/>
        </p:nvSpPr>
        <p:spPr>
          <a:xfrm>
            <a:off x="533400" y="914400"/>
            <a:ext cx="7696200" cy="914400"/>
          </a:xfrm>
          <a:prstGeom prst="rect">
            <a:avLst/>
          </a:prstGeom>
        </p:spPr>
        <p:txBody>
          <a:bodyPr vert="horz">
            <a:normAutofit fontScale="70000" lnSpcReduction="20000"/>
          </a:bodyPr>
          <a:lstStyle/>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4400" b="1" i="0" u="none" strike="noStrike" kern="1200" cap="none" spc="0" normalizeH="0" baseline="0" noProof="0" dirty="0" smtClean="0">
                <a:ln>
                  <a:noFill/>
                </a:ln>
                <a:solidFill>
                  <a:srgbClr val="C00000"/>
                </a:solidFill>
                <a:effectLst/>
                <a:uLnTx/>
                <a:uFillTx/>
                <a:latin typeface="+mn-lt"/>
                <a:ea typeface="+mn-ea"/>
                <a:cs typeface="+mn-cs"/>
              </a:rPr>
              <a:t>Millet is English name Given to our “</a:t>
            </a:r>
            <a:r>
              <a:rPr kumimoji="0" lang="en-US" sz="4400" b="1" i="0" u="none" strike="noStrike" kern="1200" cap="none" spc="0" normalizeH="0" baseline="0" noProof="0" dirty="0" err="1" smtClean="0">
                <a:ln>
                  <a:noFill/>
                </a:ln>
                <a:solidFill>
                  <a:srgbClr val="C00000"/>
                </a:solidFill>
                <a:effectLst/>
                <a:uLnTx/>
                <a:uFillTx/>
                <a:latin typeface="+mn-lt"/>
                <a:ea typeface="+mn-ea"/>
                <a:cs typeface="+mn-cs"/>
              </a:rPr>
              <a:t>Navadhanya</a:t>
            </a:r>
            <a:r>
              <a:rPr kumimoji="0" lang="en-US" sz="4400" b="1" i="0" u="none" strike="noStrike" kern="1200" cap="none" spc="0" normalizeH="0" baseline="0" noProof="0" dirty="0" smtClean="0">
                <a:ln>
                  <a:noFill/>
                </a:ln>
                <a:solidFill>
                  <a:srgbClr val="C00000"/>
                </a:solidFill>
                <a:effectLst/>
                <a:uLnTx/>
                <a:uFillTx/>
                <a:latin typeface="+mn-lt"/>
                <a:ea typeface="+mn-ea"/>
                <a:cs typeface="+mn-cs"/>
              </a:rPr>
              <a:t>” or “</a:t>
            </a:r>
            <a:r>
              <a:rPr kumimoji="0" lang="en-US" sz="4400" b="1" i="0" u="none" strike="noStrike" kern="1200" cap="none" spc="0" normalizeH="0" baseline="0" noProof="0" dirty="0" err="1" smtClean="0">
                <a:ln>
                  <a:noFill/>
                </a:ln>
                <a:solidFill>
                  <a:srgbClr val="C00000"/>
                </a:solidFill>
                <a:effectLst/>
                <a:uLnTx/>
                <a:uFillTx/>
                <a:latin typeface="+mn-lt"/>
                <a:ea typeface="+mn-ea"/>
                <a:cs typeface="+mn-cs"/>
              </a:rPr>
              <a:t>Siridhanya</a:t>
            </a:r>
            <a:r>
              <a:rPr kumimoji="0" lang="en-US" sz="4400" b="1" i="0" u="none" strike="noStrike" kern="1200" cap="none" spc="0" normalizeH="0" baseline="0" noProof="0" dirty="0" smtClean="0">
                <a:ln>
                  <a:noFill/>
                </a:ln>
                <a:solidFill>
                  <a:srgbClr val="C00000"/>
                </a:solidFill>
                <a:effectLst/>
                <a:uLnTx/>
                <a:uFillTx/>
                <a:latin typeface="+mn-lt"/>
                <a:ea typeface="+mn-ea"/>
                <a:cs typeface="+mn-cs"/>
              </a:rPr>
              <a:t>”  </a:t>
            </a:r>
            <a:endParaRPr kumimoji="0" lang="en-US" sz="4400" b="1" i="0" u="none" strike="noStrike" kern="1200" cap="none" spc="0" normalizeH="0" baseline="0" noProof="0" dirty="0">
              <a:ln>
                <a:noFill/>
              </a:ln>
              <a:solidFill>
                <a:srgbClr val="FFC000"/>
              </a:solidFill>
              <a:effectLst/>
              <a:uLnTx/>
              <a:uFillTx/>
              <a:latin typeface="+mn-lt"/>
              <a:ea typeface="+mn-ea"/>
              <a:cs typeface="+mn-cs"/>
            </a:endParaRPr>
          </a:p>
        </p:txBody>
      </p:sp>
      <p:sp>
        <p:nvSpPr>
          <p:cNvPr id="5" name="Subtitle 2"/>
          <p:cNvSpPr txBox="1">
            <a:spLocks/>
          </p:cNvSpPr>
          <p:nvPr/>
        </p:nvSpPr>
        <p:spPr>
          <a:xfrm>
            <a:off x="533400" y="2209800"/>
            <a:ext cx="7696200" cy="914400"/>
          </a:xfrm>
          <a:prstGeom prst="rect">
            <a:avLst/>
          </a:prstGeom>
        </p:spPr>
        <p:txBody>
          <a:bodyPr vert="horz">
            <a:normAutofit fontScale="55000" lnSpcReduction="20000"/>
          </a:bodyPr>
          <a:lstStyle/>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4400" b="1" i="0" u="none" strike="noStrike" kern="1200" cap="none" spc="0" normalizeH="0" baseline="0" noProof="0" dirty="0" smtClean="0">
                <a:ln>
                  <a:noFill/>
                </a:ln>
                <a:solidFill>
                  <a:srgbClr val="00B050"/>
                </a:solidFill>
                <a:effectLst/>
                <a:uLnTx/>
                <a:uFillTx/>
                <a:latin typeface="+mn-lt"/>
                <a:ea typeface="+mn-ea"/>
                <a:cs typeface="+mn-cs"/>
              </a:rPr>
              <a:t>If the grain is small and round in shape</a:t>
            </a:r>
            <a:r>
              <a:rPr kumimoji="0" lang="en-US" sz="4400" b="1" i="0" u="none" strike="noStrike" kern="1200" cap="none" spc="0" normalizeH="0" noProof="0" dirty="0" smtClean="0">
                <a:ln>
                  <a:noFill/>
                </a:ln>
                <a:solidFill>
                  <a:srgbClr val="00B050"/>
                </a:solidFill>
                <a:effectLst/>
                <a:uLnTx/>
                <a:uFillTx/>
                <a:latin typeface="+mn-lt"/>
                <a:ea typeface="+mn-ea"/>
                <a:cs typeface="+mn-cs"/>
              </a:rPr>
              <a:t> that’s our food grain, elongated grains are not</a:t>
            </a:r>
            <a:endParaRPr kumimoji="0" lang="en-US" sz="4400" b="1" i="0" u="none" strike="noStrike" kern="1200" cap="none" spc="0" normalizeH="0" baseline="0" noProof="0" dirty="0">
              <a:ln>
                <a:noFill/>
              </a:ln>
              <a:solidFill>
                <a:srgbClr val="00B050"/>
              </a:solidFill>
              <a:effectLst/>
              <a:uLnTx/>
              <a:uFillTx/>
              <a:latin typeface="+mn-lt"/>
              <a:ea typeface="+mn-ea"/>
              <a:cs typeface="+mn-cs"/>
            </a:endParaRPr>
          </a:p>
        </p:txBody>
      </p:sp>
      <p:pic>
        <p:nvPicPr>
          <p:cNvPr id="20482" name="Picture 2" descr="Image result for rice and wheat grains"/>
          <p:cNvPicPr>
            <a:picLocks noChangeAspect="1" noChangeArrowheads="1"/>
          </p:cNvPicPr>
          <p:nvPr/>
        </p:nvPicPr>
        <p:blipFill>
          <a:blip r:embed="rId2" cstate="print"/>
          <a:srcRect/>
          <a:stretch>
            <a:fillRect/>
          </a:stretch>
        </p:blipFill>
        <p:spPr bwMode="auto">
          <a:xfrm>
            <a:off x="457200" y="3429000"/>
            <a:ext cx="1447800" cy="1447800"/>
          </a:xfrm>
          <a:prstGeom prst="rect">
            <a:avLst/>
          </a:prstGeom>
          <a:noFill/>
        </p:spPr>
      </p:pic>
      <p:pic>
        <p:nvPicPr>
          <p:cNvPr id="20486" name="Picture 6" descr="Image result for rice and wheat grains"/>
          <p:cNvPicPr>
            <a:picLocks noChangeAspect="1" noChangeArrowheads="1"/>
          </p:cNvPicPr>
          <p:nvPr/>
        </p:nvPicPr>
        <p:blipFill>
          <a:blip r:embed="rId3" cstate="print"/>
          <a:srcRect/>
          <a:stretch>
            <a:fillRect/>
          </a:stretch>
        </p:blipFill>
        <p:spPr bwMode="auto">
          <a:xfrm>
            <a:off x="1981200" y="3429001"/>
            <a:ext cx="1811289" cy="1447800"/>
          </a:xfrm>
          <a:prstGeom prst="rect">
            <a:avLst/>
          </a:prstGeom>
          <a:noFill/>
        </p:spPr>
      </p:pic>
      <p:pic>
        <p:nvPicPr>
          <p:cNvPr id="20490" name="Picture 10" descr="Image result for millet grains"/>
          <p:cNvPicPr>
            <a:picLocks noChangeAspect="1" noChangeArrowheads="1"/>
          </p:cNvPicPr>
          <p:nvPr/>
        </p:nvPicPr>
        <p:blipFill>
          <a:blip r:embed="rId4" cstate="print"/>
          <a:srcRect/>
          <a:stretch>
            <a:fillRect/>
          </a:stretch>
        </p:blipFill>
        <p:spPr bwMode="auto">
          <a:xfrm>
            <a:off x="4267200" y="3429000"/>
            <a:ext cx="2057400" cy="1498963"/>
          </a:xfrm>
          <a:prstGeom prst="rect">
            <a:avLst/>
          </a:prstGeom>
          <a:noFill/>
        </p:spPr>
      </p:pic>
      <p:pic>
        <p:nvPicPr>
          <p:cNvPr id="20492" name="Picture 12" descr="Related image"/>
          <p:cNvPicPr>
            <a:picLocks noChangeAspect="1" noChangeArrowheads="1"/>
          </p:cNvPicPr>
          <p:nvPr/>
        </p:nvPicPr>
        <p:blipFill>
          <a:blip r:embed="rId5" cstate="print"/>
          <a:srcRect/>
          <a:stretch>
            <a:fillRect/>
          </a:stretch>
        </p:blipFill>
        <p:spPr bwMode="auto">
          <a:xfrm>
            <a:off x="6477000" y="3429000"/>
            <a:ext cx="1936433" cy="1447800"/>
          </a:xfrm>
          <a:prstGeom prst="rect">
            <a:avLst/>
          </a:prstGeom>
          <a:noFill/>
        </p:spPr>
      </p:pic>
      <p:sp>
        <p:nvSpPr>
          <p:cNvPr id="12" name="Multiply 11"/>
          <p:cNvSpPr/>
          <p:nvPr/>
        </p:nvSpPr>
        <p:spPr>
          <a:xfrm>
            <a:off x="914400" y="5105400"/>
            <a:ext cx="762000" cy="8382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Multiply 12"/>
          <p:cNvSpPr/>
          <p:nvPr/>
        </p:nvSpPr>
        <p:spPr>
          <a:xfrm>
            <a:off x="2438400" y="5105400"/>
            <a:ext cx="762000" cy="8382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94" name="AutoShape 14"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496" name="AutoShape 16"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498" name="Picture 18" descr="Image result for correct mark png"/>
          <p:cNvPicPr>
            <a:picLocks noChangeAspect="1" noChangeArrowheads="1"/>
          </p:cNvPicPr>
          <p:nvPr/>
        </p:nvPicPr>
        <p:blipFill>
          <a:blip r:embed="rId6" cstate="print"/>
          <a:srcRect/>
          <a:stretch>
            <a:fillRect/>
          </a:stretch>
        </p:blipFill>
        <p:spPr bwMode="auto">
          <a:xfrm>
            <a:off x="4953000" y="5105400"/>
            <a:ext cx="914400" cy="914400"/>
          </a:xfrm>
          <a:prstGeom prst="rect">
            <a:avLst/>
          </a:prstGeom>
          <a:noFill/>
        </p:spPr>
      </p:pic>
      <p:pic>
        <p:nvPicPr>
          <p:cNvPr id="17" name="Picture 18" descr="Image result for correct mark png"/>
          <p:cNvPicPr>
            <a:picLocks noChangeAspect="1" noChangeArrowheads="1"/>
          </p:cNvPicPr>
          <p:nvPr/>
        </p:nvPicPr>
        <p:blipFill>
          <a:blip r:embed="rId6" cstate="print"/>
          <a:srcRect/>
          <a:stretch>
            <a:fillRect/>
          </a:stretch>
        </p:blipFill>
        <p:spPr bwMode="auto">
          <a:xfrm>
            <a:off x="6934200" y="5105400"/>
            <a:ext cx="914400" cy="9144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152400"/>
            <a:ext cx="6705600" cy="609600"/>
          </a:xfrm>
          <a:prstGeom prst="rect">
            <a:avLst/>
          </a:prstGeom>
        </p:spPr>
        <p:txBody>
          <a:bodyPr vert="horz" anchor="b">
            <a:normAutofit fontScale="82500" lnSpcReduction="10000"/>
          </a:bodyPr>
          <a:lstStyle/>
          <a:p>
            <a:pPr lvl="0">
              <a:spcBef>
                <a:spcPct val="0"/>
              </a:spcBef>
              <a:defRPr/>
            </a:pPr>
            <a:r>
              <a:rPr lang="en-US" sz="4000" b="1" cap="small" dirty="0" smtClean="0">
                <a:solidFill>
                  <a:srgbClr val="00B050"/>
                </a:solidFill>
              </a:rPr>
              <a:t> Millet - </a:t>
            </a:r>
            <a:r>
              <a:rPr kumimoji="0" lang="en-US" sz="4000" b="1" i="0" u="none" strike="noStrike" kern="1200" cap="small" spc="0" normalizeH="0" baseline="0" noProof="0" dirty="0" smtClean="0">
                <a:ln>
                  <a:noFill/>
                </a:ln>
                <a:solidFill>
                  <a:schemeClr val="accent3"/>
                </a:solidFill>
                <a:effectLst/>
                <a:uLnTx/>
                <a:uFillTx/>
                <a:latin typeface="+mj-lt"/>
                <a:ea typeface="+mj-ea"/>
                <a:cs typeface="+mj-cs"/>
              </a:rPr>
              <a:t>How </a:t>
            </a:r>
            <a:r>
              <a:rPr kumimoji="0" lang="en-US" sz="3900" b="1" i="0" u="none" strike="noStrike" kern="1200" cap="small" spc="0" normalizeH="0" baseline="0" noProof="0" dirty="0" smtClean="0">
                <a:ln>
                  <a:noFill/>
                </a:ln>
                <a:solidFill>
                  <a:srgbClr val="C00000"/>
                </a:solidFill>
                <a:effectLst/>
                <a:uLnTx/>
                <a:uFillTx/>
                <a:latin typeface="+mj-lt"/>
                <a:ea typeface="+mj-ea"/>
                <a:cs typeface="+mj-cs"/>
              </a:rPr>
              <a:t>it is</a:t>
            </a:r>
            <a:r>
              <a:rPr kumimoji="0" lang="en-US" sz="3900" b="1" i="0" u="none" strike="noStrike" kern="1200" cap="small" spc="0" normalizeH="0" baseline="0" noProof="0" dirty="0" smtClean="0">
                <a:ln>
                  <a:noFill/>
                </a:ln>
                <a:solidFill>
                  <a:srgbClr val="00B050"/>
                </a:solidFill>
                <a:effectLst/>
                <a:uLnTx/>
                <a:uFillTx/>
                <a:latin typeface="+mj-lt"/>
                <a:ea typeface="+mj-ea"/>
                <a:cs typeface="+mj-cs"/>
              </a:rPr>
              <a:t> Organic</a:t>
            </a:r>
            <a:r>
              <a:rPr lang="en-US" sz="4000" b="1" cap="small" dirty="0" smtClean="0">
                <a:solidFill>
                  <a:schemeClr val="accent3"/>
                </a:solidFill>
                <a:latin typeface="+mj-lt"/>
                <a:ea typeface="+mj-ea"/>
                <a:cs typeface="+mj-cs"/>
              </a:rPr>
              <a:t>?</a:t>
            </a:r>
            <a:endParaRPr kumimoji="0" lang="en-US" sz="3000" b="1" i="0" u="none" strike="noStrike" kern="1200" cap="small" spc="0" normalizeH="0" baseline="0" noProof="0" dirty="0">
              <a:ln>
                <a:noFill/>
              </a:ln>
              <a:solidFill>
                <a:schemeClr val="tx2"/>
              </a:solidFill>
              <a:effectLst/>
              <a:uLnTx/>
              <a:uFillTx/>
              <a:latin typeface="+mj-lt"/>
              <a:ea typeface="+mj-ea"/>
              <a:cs typeface="+mj-cs"/>
            </a:endParaRPr>
          </a:p>
        </p:txBody>
      </p:sp>
      <p:sp>
        <p:nvSpPr>
          <p:cNvPr id="3" name="Subtitle 2"/>
          <p:cNvSpPr txBox="1">
            <a:spLocks/>
          </p:cNvSpPr>
          <p:nvPr/>
        </p:nvSpPr>
        <p:spPr>
          <a:xfrm>
            <a:off x="609600" y="1066800"/>
            <a:ext cx="7696200" cy="1219200"/>
          </a:xfrm>
          <a:prstGeom prst="rect">
            <a:avLst/>
          </a:prstGeom>
        </p:spPr>
        <p:txBody>
          <a:bodyPr vert="horz">
            <a:normAutofit fontScale="62500" lnSpcReduction="20000"/>
          </a:bodyPr>
          <a:lstStyle/>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4400" b="1" i="0" u="none" strike="noStrike" kern="1200" cap="none" spc="0" normalizeH="0" baseline="0" noProof="0" dirty="0" smtClean="0">
                <a:ln>
                  <a:noFill/>
                </a:ln>
                <a:solidFill>
                  <a:srgbClr val="C00000"/>
                </a:solidFill>
                <a:effectLst/>
                <a:uLnTx/>
                <a:uFillTx/>
                <a:latin typeface="+mn-lt"/>
                <a:ea typeface="+mn-ea"/>
                <a:cs typeface="+mn-cs"/>
              </a:rPr>
              <a:t>Millets are native to INDIA,</a:t>
            </a:r>
            <a:r>
              <a:rPr kumimoji="0" lang="en-US" sz="4400" b="1" i="0" u="none" strike="noStrike" kern="1200" cap="none" spc="0" normalizeH="0" noProof="0" dirty="0" smtClean="0">
                <a:ln>
                  <a:noFill/>
                </a:ln>
                <a:solidFill>
                  <a:srgbClr val="C00000"/>
                </a:solidFill>
                <a:effectLst/>
                <a:uLnTx/>
                <a:uFillTx/>
                <a:latin typeface="+mn-lt"/>
                <a:ea typeface="+mn-ea"/>
                <a:cs typeface="+mn-cs"/>
              </a:rPr>
              <a:t> they grow as grass !!! no pesticide or chemical spray to grow</a:t>
            </a:r>
            <a:endParaRPr kumimoji="0" lang="en-US" sz="4400" b="1" i="0" u="none" strike="noStrike" kern="1200" cap="none" spc="0" normalizeH="0" baseline="0" noProof="0" dirty="0">
              <a:ln>
                <a:noFill/>
              </a:ln>
              <a:solidFill>
                <a:srgbClr val="FFC000"/>
              </a:solidFill>
              <a:effectLst/>
              <a:uLnTx/>
              <a:uFillTx/>
              <a:latin typeface="+mn-lt"/>
              <a:ea typeface="+mn-ea"/>
              <a:cs typeface="+mn-cs"/>
            </a:endParaRPr>
          </a:p>
        </p:txBody>
      </p:sp>
      <p:sp>
        <p:nvSpPr>
          <p:cNvPr id="20494" name="AutoShape 14"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496" name="AutoShape 16"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5842" name="Picture 2" descr="Image result for millet farm"/>
          <p:cNvPicPr>
            <a:picLocks noChangeAspect="1" noChangeArrowheads="1"/>
          </p:cNvPicPr>
          <p:nvPr/>
        </p:nvPicPr>
        <p:blipFill>
          <a:blip r:embed="rId2" cstate="print"/>
          <a:srcRect/>
          <a:stretch>
            <a:fillRect/>
          </a:stretch>
        </p:blipFill>
        <p:spPr bwMode="auto">
          <a:xfrm>
            <a:off x="1295400" y="2524124"/>
            <a:ext cx="5715000" cy="380047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152400"/>
            <a:ext cx="6705600" cy="609600"/>
          </a:xfrm>
          <a:prstGeom prst="rect">
            <a:avLst/>
          </a:prstGeom>
        </p:spPr>
        <p:txBody>
          <a:bodyPr vert="horz" anchor="b">
            <a:normAutofit fontScale="90000" lnSpcReduction="10000"/>
          </a:bodyPr>
          <a:lstStyle/>
          <a:p>
            <a:pPr lvl="0">
              <a:spcBef>
                <a:spcPct val="0"/>
              </a:spcBef>
              <a:defRPr/>
            </a:pPr>
            <a:r>
              <a:rPr lang="en-US" sz="4000" b="1" cap="small" dirty="0" smtClean="0">
                <a:solidFill>
                  <a:srgbClr val="00B050"/>
                </a:solidFill>
              </a:rPr>
              <a:t> One Millet Meal a Day !!!!</a:t>
            </a:r>
            <a:endParaRPr kumimoji="0" lang="en-US" sz="3000" b="1" i="0" u="none" strike="noStrike" kern="1200" cap="small" spc="0" normalizeH="0" baseline="0" noProof="0" dirty="0">
              <a:ln>
                <a:noFill/>
              </a:ln>
              <a:solidFill>
                <a:schemeClr val="tx2"/>
              </a:solidFill>
              <a:effectLst/>
              <a:uLnTx/>
              <a:uFillTx/>
              <a:latin typeface="+mj-lt"/>
              <a:ea typeface="+mj-ea"/>
              <a:cs typeface="+mj-cs"/>
            </a:endParaRPr>
          </a:p>
        </p:txBody>
      </p:sp>
      <p:sp>
        <p:nvSpPr>
          <p:cNvPr id="3" name="Subtitle 2"/>
          <p:cNvSpPr txBox="1">
            <a:spLocks/>
          </p:cNvSpPr>
          <p:nvPr/>
        </p:nvSpPr>
        <p:spPr>
          <a:xfrm>
            <a:off x="609600" y="838200"/>
            <a:ext cx="7696200" cy="1219200"/>
          </a:xfrm>
          <a:prstGeom prst="rect">
            <a:avLst/>
          </a:prstGeom>
        </p:spPr>
        <p:txBody>
          <a:bodyPr vert="horz">
            <a:normAutofit fontScale="92500" lnSpcReduction="10000"/>
          </a:bodyPr>
          <a:lstStyle/>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4400" b="1" i="0" u="none" strike="noStrike" kern="1200" cap="none" spc="0" normalizeH="0" baseline="0" noProof="0" dirty="0" smtClean="0">
                <a:ln>
                  <a:noFill/>
                </a:ln>
                <a:solidFill>
                  <a:srgbClr val="C00000"/>
                </a:solidFill>
                <a:effectLst/>
                <a:uLnTx/>
                <a:uFillTx/>
                <a:latin typeface="+mn-lt"/>
                <a:ea typeface="+mn-ea"/>
                <a:cs typeface="+mn-cs"/>
              </a:rPr>
              <a:t>All we are asking is One Millet Meal a day </a:t>
            </a:r>
            <a:endParaRPr kumimoji="0" lang="en-US" sz="4400" b="1" i="0" u="none" strike="noStrike" kern="1200" cap="none" spc="0" normalizeH="0" baseline="0" noProof="0" dirty="0">
              <a:ln>
                <a:noFill/>
              </a:ln>
              <a:solidFill>
                <a:srgbClr val="FFC000"/>
              </a:solidFill>
              <a:effectLst/>
              <a:uLnTx/>
              <a:uFillTx/>
              <a:latin typeface="+mn-lt"/>
              <a:ea typeface="+mn-ea"/>
              <a:cs typeface="+mn-cs"/>
            </a:endParaRPr>
          </a:p>
        </p:txBody>
      </p:sp>
      <p:sp>
        <p:nvSpPr>
          <p:cNvPr id="20494" name="AutoShape 14"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496" name="AutoShape 16" descr="Image result for correct mark 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 name="Subtitle 2"/>
          <p:cNvSpPr txBox="1">
            <a:spLocks/>
          </p:cNvSpPr>
          <p:nvPr/>
        </p:nvSpPr>
        <p:spPr>
          <a:xfrm>
            <a:off x="381000" y="5486400"/>
            <a:ext cx="7696200" cy="1219200"/>
          </a:xfrm>
          <a:prstGeom prst="rect">
            <a:avLst/>
          </a:prstGeom>
        </p:spPr>
        <p:txBody>
          <a:bodyPr vert="horz">
            <a:normAutofit fontScale="62500" lnSpcReduction="20000"/>
          </a:bodyPr>
          <a:lstStyle/>
          <a:p>
            <a:pPr marL="0" marR="0" lvl="0" indent="0" algn="just"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en-US" sz="4400" b="1" i="0" u="none" strike="noStrike" kern="1200" cap="none" spc="0" normalizeH="0" baseline="0" noProof="0" dirty="0" smtClean="0">
                <a:ln>
                  <a:noFill/>
                </a:ln>
                <a:solidFill>
                  <a:srgbClr val="C00000"/>
                </a:solidFill>
                <a:effectLst/>
                <a:uLnTx/>
                <a:uFillTx/>
                <a:latin typeface="+mn-lt"/>
                <a:ea typeface="+mn-ea"/>
                <a:cs typeface="+mn-cs"/>
              </a:rPr>
              <a:t>Please Note : All</a:t>
            </a:r>
            <a:r>
              <a:rPr kumimoji="0" lang="en-US" sz="4400" b="1" i="0" u="none" strike="noStrike" kern="1200" cap="none" spc="0" normalizeH="0" noProof="0" dirty="0" smtClean="0">
                <a:ln>
                  <a:noFill/>
                </a:ln>
                <a:solidFill>
                  <a:srgbClr val="C00000"/>
                </a:solidFill>
                <a:effectLst/>
                <a:uLnTx/>
                <a:uFillTx/>
                <a:latin typeface="+mn-lt"/>
                <a:ea typeface="+mn-ea"/>
                <a:cs typeface="+mn-cs"/>
              </a:rPr>
              <a:t> your favorite  dishes made from Rice and Wheat can be made from </a:t>
            </a:r>
            <a:r>
              <a:rPr kumimoji="0" lang="en-US" sz="4400" b="1" i="0" u="none" strike="noStrike" kern="1200" cap="none" spc="0" normalizeH="0" noProof="0" dirty="0" smtClean="0">
                <a:ln>
                  <a:noFill/>
                </a:ln>
                <a:solidFill>
                  <a:srgbClr val="00B050"/>
                </a:solidFill>
                <a:effectLst/>
                <a:uLnTx/>
                <a:uFillTx/>
                <a:latin typeface="+mn-lt"/>
                <a:ea typeface="+mn-ea"/>
                <a:cs typeface="+mn-cs"/>
              </a:rPr>
              <a:t>Millet Grains or Millet Atta</a:t>
            </a:r>
            <a:endParaRPr kumimoji="0" lang="en-US" sz="4400" b="1" i="0" u="none" strike="noStrike" kern="1200" cap="none" spc="0" normalizeH="0" baseline="0" noProof="0" dirty="0">
              <a:ln>
                <a:noFill/>
              </a:ln>
              <a:solidFill>
                <a:srgbClr val="00B050"/>
              </a:solidFill>
              <a:effectLst/>
              <a:uLnTx/>
              <a:uFillTx/>
              <a:latin typeface="+mn-lt"/>
              <a:ea typeface="+mn-ea"/>
              <a:cs typeface="+mn-cs"/>
            </a:endParaRPr>
          </a:p>
        </p:txBody>
      </p:sp>
      <p:pic>
        <p:nvPicPr>
          <p:cNvPr id="36866" name="Picture 2" descr="udalu_idli"/>
          <p:cNvPicPr>
            <a:picLocks noChangeAspect="1" noChangeArrowheads="1"/>
          </p:cNvPicPr>
          <p:nvPr/>
        </p:nvPicPr>
        <p:blipFill>
          <a:blip r:embed="rId2" cstate="print"/>
          <a:srcRect/>
          <a:stretch>
            <a:fillRect/>
          </a:stretch>
        </p:blipFill>
        <p:spPr bwMode="auto">
          <a:xfrm>
            <a:off x="381000" y="2209800"/>
            <a:ext cx="1981200" cy="1485900"/>
          </a:xfrm>
          <a:prstGeom prst="rect">
            <a:avLst/>
          </a:prstGeom>
          <a:noFill/>
        </p:spPr>
      </p:pic>
      <p:pic>
        <p:nvPicPr>
          <p:cNvPr id="36868" name="Picture 4" descr="millet mix payasam"/>
          <p:cNvPicPr>
            <a:picLocks noChangeAspect="1" noChangeArrowheads="1"/>
          </p:cNvPicPr>
          <p:nvPr/>
        </p:nvPicPr>
        <p:blipFill>
          <a:blip r:embed="rId3" cstate="print"/>
          <a:srcRect/>
          <a:stretch>
            <a:fillRect/>
          </a:stretch>
        </p:blipFill>
        <p:spPr bwMode="auto">
          <a:xfrm>
            <a:off x="2743200" y="2209800"/>
            <a:ext cx="2362200" cy="1447800"/>
          </a:xfrm>
          <a:prstGeom prst="rect">
            <a:avLst/>
          </a:prstGeom>
          <a:noFill/>
        </p:spPr>
      </p:pic>
      <p:pic>
        <p:nvPicPr>
          <p:cNvPr id="36870" name="Picture 6" descr="Image result for jowar roti"/>
          <p:cNvPicPr>
            <a:picLocks noChangeAspect="1" noChangeArrowheads="1"/>
          </p:cNvPicPr>
          <p:nvPr/>
        </p:nvPicPr>
        <p:blipFill>
          <a:blip r:embed="rId4" cstate="print"/>
          <a:srcRect/>
          <a:stretch>
            <a:fillRect/>
          </a:stretch>
        </p:blipFill>
        <p:spPr bwMode="auto">
          <a:xfrm>
            <a:off x="5105400" y="3962400"/>
            <a:ext cx="1958417" cy="1466924"/>
          </a:xfrm>
          <a:prstGeom prst="rect">
            <a:avLst/>
          </a:prstGeom>
          <a:noFill/>
        </p:spPr>
      </p:pic>
      <p:pic>
        <p:nvPicPr>
          <p:cNvPr id="36872" name="Picture 8" descr="https://millets.files.wordpress.com/2011/04/multimilletkhichdi2.jpg?w=300&amp;h=225"/>
          <p:cNvPicPr>
            <a:picLocks noChangeAspect="1" noChangeArrowheads="1"/>
          </p:cNvPicPr>
          <p:nvPr/>
        </p:nvPicPr>
        <p:blipFill>
          <a:blip r:embed="rId5" cstate="print"/>
          <a:srcRect/>
          <a:stretch>
            <a:fillRect/>
          </a:stretch>
        </p:blipFill>
        <p:spPr bwMode="auto">
          <a:xfrm>
            <a:off x="5410200" y="2209800"/>
            <a:ext cx="2006600" cy="1447800"/>
          </a:xfrm>
          <a:prstGeom prst="rect">
            <a:avLst/>
          </a:prstGeom>
          <a:noFill/>
        </p:spPr>
      </p:pic>
      <p:pic>
        <p:nvPicPr>
          <p:cNvPr id="36874" name="Picture 10" descr="Image result for millet dosa"/>
          <p:cNvPicPr>
            <a:picLocks noChangeAspect="1" noChangeArrowheads="1"/>
          </p:cNvPicPr>
          <p:nvPr/>
        </p:nvPicPr>
        <p:blipFill>
          <a:blip r:embed="rId6" cstate="print"/>
          <a:srcRect/>
          <a:stretch>
            <a:fillRect/>
          </a:stretch>
        </p:blipFill>
        <p:spPr bwMode="auto">
          <a:xfrm>
            <a:off x="2133600" y="3951736"/>
            <a:ext cx="2057400" cy="1467575"/>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737</TotalTime>
  <Words>724</Words>
  <Application>Microsoft Office PowerPoint</Application>
  <PresentationFormat>On-screen Show (4:3)</PresentationFormat>
  <Paragraphs>89</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Oriel</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we Independent ? Or  Do we have freedom ?</dc:title>
  <dc:creator>Administrator</dc:creator>
  <cp:lastModifiedBy>Administrator</cp:lastModifiedBy>
  <cp:revision>53</cp:revision>
  <dcterms:created xsi:type="dcterms:W3CDTF">2016-07-19T12:39:59Z</dcterms:created>
  <dcterms:modified xsi:type="dcterms:W3CDTF">2016-10-04T02:14:17Z</dcterms:modified>
</cp:coreProperties>
</file>